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43"/>
  </p:notesMasterIdLst>
  <p:handoutMasterIdLst>
    <p:handoutMasterId r:id="rId44"/>
  </p:handoutMasterIdLst>
  <p:sldIdLst>
    <p:sldId id="603" r:id="rId6"/>
    <p:sldId id="2470" r:id="rId7"/>
    <p:sldId id="2469" r:id="rId8"/>
    <p:sldId id="2473" r:id="rId9"/>
    <p:sldId id="2417" r:id="rId10"/>
    <p:sldId id="2491" r:id="rId11"/>
    <p:sldId id="2492" r:id="rId12"/>
    <p:sldId id="1946" r:id="rId13"/>
    <p:sldId id="1959" r:id="rId14"/>
    <p:sldId id="1924" r:id="rId15"/>
    <p:sldId id="1947" r:id="rId16"/>
    <p:sldId id="1925" r:id="rId17"/>
    <p:sldId id="1960" r:id="rId18"/>
    <p:sldId id="1962" r:id="rId19"/>
    <p:sldId id="1961" r:id="rId20"/>
    <p:sldId id="1963" r:id="rId21"/>
    <p:sldId id="1927" r:id="rId22"/>
    <p:sldId id="1928" r:id="rId23"/>
    <p:sldId id="1949" r:id="rId24"/>
    <p:sldId id="2498" r:id="rId25"/>
    <p:sldId id="1974" r:id="rId26"/>
    <p:sldId id="1975" r:id="rId27"/>
    <p:sldId id="1976" r:id="rId28"/>
    <p:sldId id="1977" r:id="rId29"/>
    <p:sldId id="1978" r:id="rId30"/>
    <p:sldId id="1979" r:id="rId31"/>
    <p:sldId id="1999" r:id="rId32"/>
    <p:sldId id="1980" r:id="rId33"/>
    <p:sldId id="2000" r:id="rId34"/>
    <p:sldId id="2001" r:id="rId35"/>
    <p:sldId id="2002" r:id="rId36"/>
    <p:sldId id="2500" r:id="rId37"/>
    <p:sldId id="2504" r:id="rId38"/>
    <p:sldId id="2501" r:id="rId39"/>
    <p:sldId id="2502" r:id="rId40"/>
    <p:sldId id="2503" r:id="rId41"/>
    <p:sldId id="2428" r:id="rId4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66BA36"/>
    <a:srgbClr val="595757"/>
    <a:srgbClr val="221815"/>
    <a:srgbClr val="91A2BF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6291" autoAdjust="0"/>
  </p:normalViewPr>
  <p:slideViewPr>
    <p:cSldViewPr snapToGrid="0" snapToObjects="1">
      <p:cViewPr varScale="1">
        <p:scale>
          <a:sx n="123" d="100"/>
          <a:sy n="123" d="100"/>
        </p:scale>
        <p:origin x="192" y="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3/4/25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3/4/25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1725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V100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 Core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可以聚合的操作八个线程的寄存器，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A100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则可以操作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个线程的所有寄存器。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FA3554-790F-44C9-BFAE-3E6D5D7BE10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115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0619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3775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0814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79570"/>
            <a:ext cx="10963473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502981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679570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572358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Lexend" pitchFamily="2" charset="0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Lexend" pitchFamily="2" charset="0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  <p:sldLayoutId id="2147483982" r:id="rId5"/>
    <p:sldLayoutId id="2147483983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zhida.zhihu.com/search?content_id=254310094&amp;content_type=Article&amp;match_order=1&amp;q=JIT&amp;zhida_source=entity" TargetMode="External"/><Relationship Id="rId2" Type="http://schemas.openxmlformats.org/officeDocument/2006/relationships/hyperlink" Target="https://zhida.zhihu.com/search?content_id=254310094&amp;content_type=Article&amp;match_order=1&amp;q=CUTLASS&amp;zhida_source=entit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henzomi12/AIInfra/" TargetMode="External"/><Relationship Id="rId4" Type="http://schemas.openxmlformats.org/officeDocument/2006/relationships/hyperlink" Target="https://github.com/deepseek-ai/DeepGEMM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8858BE-DB75-9276-AE60-B70AA2DDC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27896" cy="687899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369910" y="5728816"/>
            <a:ext cx="2144987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dirty="0">
                <a:solidFill>
                  <a:schemeClr val="tx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510" y="588814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328773" y="3018090"/>
            <a:ext cx="11073500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88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Day3:</a:t>
            </a:r>
            <a:r>
              <a:rPr lang="zh-CN" altLang="en-US" sz="88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 </a:t>
            </a:r>
            <a:r>
              <a:rPr lang="en-US" altLang="zh-CN" sz="88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DeepGEMM</a:t>
            </a:r>
          </a:p>
          <a:p>
            <a:pPr marL="50800" algn="ctr">
              <a:buClr>
                <a:srgbClr val="C00000"/>
              </a:buClr>
            </a:pPr>
            <a:r>
              <a:rPr lang="zh-CN" altLang="en-US" sz="88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核心原理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B81877-266D-E540-AA7C-0299E2F32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第三代 </a:t>
            </a:r>
            <a:r>
              <a:rPr lang="en-US" altLang="zh-CN" dirty="0"/>
              <a:t>Tensor Core</a:t>
            </a:r>
            <a:r>
              <a:rPr lang="zh-CN" altLang="en-US" dirty="0"/>
              <a:t> </a:t>
            </a:r>
            <a:r>
              <a:rPr lang="en-US" altLang="zh-CN" dirty="0"/>
              <a:t>(Ampere)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6FC149-54B8-A84C-B573-3C41D6F9D8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8261" y="1323747"/>
            <a:ext cx="9274220" cy="481294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C52253E-3B1B-A248-B754-1E2C14792CAC}"/>
              </a:ext>
            </a:extLst>
          </p:cNvPr>
          <p:cNvSpPr/>
          <p:nvPr/>
        </p:nvSpPr>
        <p:spPr>
          <a:xfrm>
            <a:off x="697781" y="1484784"/>
            <a:ext cx="4230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74154"/>
                </a:solidFill>
                <a:latin typeface="Lexend" pitchFamily="2" charset="0"/>
              </a:rPr>
              <a:t>FFMA</a:t>
            </a:r>
            <a:r>
              <a:rPr lang="zh-CN" altLang="en-US" dirty="0">
                <a:solidFill>
                  <a:srgbClr val="374154"/>
                </a:solidFill>
                <a:latin typeface="Lexend" pitchFamily="2" charset="0"/>
              </a:rPr>
              <a:t> </a:t>
            </a:r>
            <a:r>
              <a:rPr lang="en-US" altLang="zh-CN" dirty="0">
                <a:solidFill>
                  <a:srgbClr val="374154"/>
                </a:solidFill>
                <a:latin typeface="Lexend" pitchFamily="2" charset="0"/>
              </a:rPr>
              <a:t>(fused float multiply and add)</a:t>
            </a:r>
            <a:endParaRPr lang="zh-CN" altLang="en-US" dirty="0">
              <a:solidFill>
                <a:srgbClr val="374154"/>
              </a:solidFill>
              <a:latin typeface="Lexend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E3DFD4-4F50-8545-AFB8-F630A791C743}"/>
              </a:ext>
            </a:extLst>
          </p:cNvPr>
          <p:cNvSpPr/>
          <p:nvPr/>
        </p:nvSpPr>
        <p:spPr>
          <a:xfrm>
            <a:off x="3218061" y="6297675"/>
            <a:ext cx="6624736" cy="418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374154"/>
                </a:solidFill>
                <a:latin typeface="Lexend" pitchFamily="2" charset="0"/>
                <a:ea typeface="Microsoft YaHei" panose="020B0503020204020204" pitchFamily="34" charset="-122"/>
              </a:rPr>
              <a:t>绿色小块为</a:t>
            </a:r>
            <a:r>
              <a:rPr lang="en-US" altLang="zh-CN" sz="1600" dirty="0">
                <a:solidFill>
                  <a:srgbClr val="374154"/>
                </a:solidFill>
                <a:latin typeface="Lexend" pitchFamily="2" charset="0"/>
                <a:ea typeface="Microsoft YaHei" panose="020B0503020204020204" pitchFamily="34" charset="-122"/>
              </a:rPr>
              <a:t>Sub core</a:t>
            </a:r>
            <a:r>
              <a:rPr lang="zh-CN" altLang="en-US" sz="1600" dirty="0">
                <a:solidFill>
                  <a:srgbClr val="374154"/>
                </a:solidFill>
                <a:latin typeface="Lexend" pitchFamily="2" charset="0"/>
                <a:ea typeface="Microsoft YaHei" panose="020B0503020204020204" pitchFamily="34" charset="-122"/>
              </a:rPr>
              <a:t>中浮点计算单元，连续蓝色框表示寄存器</a:t>
            </a:r>
          </a:p>
        </p:txBody>
      </p:sp>
    </p:spTree>
    <p:extLst>
      <p:ext uri="{BB962C8B-B14F-4D97-AF65-F5344CB8AC3E}">
        <p14:creationId xmlns:p14="http://schemas.microsoft.com/office/powerpoint/2010/main" val="433287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EEAF764-2094-3547-BF1E-B7FBC90D2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第三代 </a:t>
            </a:r>
            <a:r>
              <a:rPr lang="en-US" altLang="zh-CN" dirty="0"/>
              <a:t>Tensor Core</a:t>
            </a:r>
            <a:r>
              <a:rPr lang="zh-CN" altLang="en-US" dirty="0"/>
              <a:t> </a:t>
            </a:r>
            <a:r>
              <a:rPr lang="en-US" altLang="zh-CN" dirty="0"/>
              <a:t>(Ampere)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FC9D3D-3247-794F-861D-D598B3148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26573" y="1412776"/>
            <a:ext cx="3760535" cy="4608512"/>
          </a:xfrm>
        </p:spPr>
        <p:txBody>
          <a:bodyPr anchor="ctr"/>
          <a:lstStyle/>
          <a:p>
            <a:r>
              <a:rPr lang="en-US" altLang="zh-CN" dirty="0">
                <a:latin typeface="Lexend" pitchFamily="2" charset="0"/>
              </a:rPr>
              <a:t>V100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-US" altLang="zh-CN" dirty="0">
                <a:latin typeface="Lexend" pitchFamily="2" charset="0"/>
              </a:rPr>
              <a:t>Tensor Core</a:t>
            </a:r>
            <a:r>
              <a:rPr lang="zh-CN" altLang="en-US" dirty="0">
                <a:latin typeface="Lexend" pitchFamily="2" charset="0"/>
              </a:rPr>
              <a:t> 可以聚合的操作八个线程的寄存器，</a:t>
            </a:r>
            <a:r>
              <a:rPr lang="en-US" altLang="zh-CN" dirty="0">
                <a:latin typeface="Lexend" pitchFamily="2" charset="0"/>
              </a:rPr>
              <a:t>A100</a:t>
            </a:r>
            <a:r>
              <a:rPr lang="zh-CN" altLang="en-US" dirty="0">
                <a:latin typeface="Lexend" pitchFamily="2" charset="0"/>
              </a:rPr>
              <a:t>则可以操作</a:t>
            </a:r>
            <a:r>
              <a:rPr lang="en-US" altLang="zh-CN" dirty="0">
                <a:latin typeface="Lexend" pitchFamily="2" charset="0"/>
              </a:rPr>
              <a:t>32</a:t>
            </a:r>
            <a:r>
              <a:rPr lang="zh-CN" altLang="en-US" dirty="0">
                <a:latin typeface="Lexend" pitchFamily="2" charset="0"/>
              </a:rPr>
              <a:t>个线程的所有寄存器。</a:t>
            </a:r>
            <a:endParaRPr lang="en-US" altLang="zh-CN" dirty="0">
              <a:latin typeface="Lexend" pitchFamily="2" charset="0"/>
            </a:endParaRPr>
          </a:p>
          <a:p>
            <a:r>
              <a:rPr lang="en-US" altLang="zh-CN" dirty="0">
                <a:latin typeface="Lexend" pitchFamily="2" charset="0"/>
              </a:rPr>
              <a:t>A100</a:t>
            </a:r>
            <a:r>
              <a:rPr lang="zh-CN" altLang="en-US" dirty="0">
                <a:latin typeface="Lexend" pitchFamily="2" charset="0"/>
              </a:rPr>
              <a:t> 的</a:t>
            </a:r>
            <a:r>
              <a:rPr lang="en-US" altLang="zh-CN" dirty="0">
                <a:latin typeface="Lexend" pitchFamily="2" charset="0"/>
              </a:rPr>
              <a:t>Tensor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-US" altLang="zh-CN" dirty="0">
                <a:latin typeface="Lexend" pitchFamily="2" charset="0"/>
              </a:rPr>
              <a:t>Core</a:t>
            </a:r>
            <a:r>
              <a:rPr lang="zh-CN" altLang="en-US" dirty="0">
                <a:latin typeface="Lexend" pitchFamily="2" charset="0"/>
              </a:rPr>
              <a:t> 增强了</a:t>
            </a:r>
            <a:r>
              <a:rPr lang="en-US" altLang="zh-CN" dirty="0">
                <a:latin typeface="Lexend" pitchFamily="2" charset="0"/>
              </a:rPr>
              <a:t>16x8x16</a:t>
            </a:r>
            <a:r>
              <a:rPr lang="zh-CN" altLang="en-US" dirty="0">
                <a:latin typeface="Lexend" pitchFamily="2" charset="0"/>
              </a:rPr>
              <a:t> 的计算指令，将寄存器次数访问从 </a:t>
            </a:r>
            <a:r>
              <a:rPr lang="en-US" altLang="zh-CN" dirty="0">
                <a:latin typeface="Lexend" pitchFamily="2" charset="0"/>
              </a:rPr>
              <a:t>80</a:t>
            </a:r>
            <a:r>
              <a:rPr lang="zh-CN" altLang="en-US" dirty="0">
                <a:latin typeface="Lexend" pitchFamily="2" charset="0"/>
              </a:rPr>
              <a:t> 减少到 </a:t>
            </a:r>
            <a:r>
              <a:rPr lang="en-US" altLang="zh-CN" dirty="0">
                <a:latin typeface="Lexend" pitchFamily="2" charset="0"/>
              </a:rPr>
              <a:t>28</a:t>
            </a:r>
            <a:r>
              <a:rPr lang="zh-CN" altLang="en-US" dirty="0">
                <a:latin typeface="Lexend" pitchFamily="2" charset="0"/>
              </a:rPr>
              <a:t>，硬件指令从</a:t>
            </a:r>
            <a:r>
              <a:rPr lang="en-US" altLang="zh-CN" dirty="0">
                <a:latin typeface="Lexend" pitchFamily="2" charset="0"/>
              </a:rPr>
              <a:t>16</a:t>
            </a:r>
            <a:r>
              <a:rPr lang="zh-CN" altLang="en-US" dirty="0">
                <a:latin typeface="Lexend" pitchFamily="2" charset="0"/>
              </a:rPr>
              <a:t> 减少到 </a:t>
            </a:r>
            <a:r>
              <a:rPr lang="en-US" altLang="zh-CN" dirty="0">
                <a:latin typeface="Lexend" pitchFamily="2" charset="0"/>
              </a:rPr>
              <a:t>2</a:t>
            </a:r>
            <a:r>
              <a:rPr lang="zh-CN" altLang="en-US" dirty="0">
                <a:latin typeface="Lexend" pitchFamily="2" charset="0"/>
              </a:rPr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DA0148-1744-4442-A35C-152E63D8D4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55" y="2348880"/>
            <a:ext cx="6943835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60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400E4-8E79-B54D-9EC7-1BE8CE6B1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Futura-Medium" panose="020B0602020204020303" pitchFamily="34" charset="-79"/>
                <a:cs typeface="Futura-Medium" panose="020B0602020204020303" pitchFamily="34" charset="-79"/>
              </a:rPr>
              <a:t>第四代 </a:t>
            </a:r>
            <a:r>
              <a:rPr lang="en-US" altLang="zh-CN" dirty="0">
                <a:latin typeface="Futura-Medium" panose="020B0602020204020303" pitchFamily="34" charset="-79"/>
                <a:cs typeface="Futura-Medium" panose="020B0602020204020303" pitchFamily="34" charset="-79"/>
              </a:rPr>
              <a:t>Tensor Core</a:t>
            </a:r>
            <a:r>
              <a:rPr lang="zh-CN" altLang="en-US" dirty="0">
                <a:latin typeface="Futura-Medium" panose="020B0602020204020303" pitchFamily="34" charset="-79"/>
                <a:cs typeface="Futura-Medium" panose="020B0602020204020303" pitchFamily="34" charset="-79"/>
              </a:rPr>
              <a:t> </a:t>
            </a:r>
            <a:r>
              <a:rPr lang="en-US" altLang="zh-CN" dirty="0">
                <a:latin typeface="Futura-Medium" panose="020B0602020204020303" pitchFamily="34" charset="-79"/>
                <a:cs typeface="Futura-Medium" panose="020B0602020204020303" pitchFamily="34" charset="-79"/>
              </a:rPr>
              <a:t>(Hopper)</a:t>
            </a:r>
            <a:endParaRPr kumimoji="1" lang="zh-CN" altLang="en-US" dirty="0">
              <a:latin typeface="Futura-Medium" panose="020B0602020204020303" pitchFamily="34" charset="-79"/>
              <a:cs typeface="Futura-Medium" panose="020B0602020204020303" pitchFamily="34" charset="-79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A5313-8D38-C54E-A745-AFF661820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1512168"/>
          </a:xfrm>
        </p:spPr>
        <p:txBody>
          <a:bodyPr/>
          <a:lstStyle/>
          <a:p>
            <a:r>
              <a:rPr lang="zh-CN" altLang="en-US" dirty="0">
                <a:latin typeface="Lexend" pitchFamily="2" charset="0"/>
              </a:rPr>
              <a:t>前三代 </a:t>
            </a:r>
            <a:r>
              <a:rPr lang="en-US" altLang="zh-CN" dirty="0">
                <a:latin typeface="Lexend" pitchFamily="2" charset="0"/>
              </a:rPr>
              <a:t>Tensor Core</a:t>
            </a:r>
            <a:r>
              <a:rPr lang="zh-CN" altLang="en-US" dirty="0">
                <a:latin typeface="Lexend" pitchFamily="2" charset="0"/>
              </a:rPr>
              <a:t> 基于 </a:t>
            </a:r>
            <a:r>
              <a:rPr lang="en-US" altLang="zh-CN" dirty="0">
                <a:latin typeface="Lexend" pitchFamily="2" charset="0"/>
              </a:rPr>
              <a:t>warp Level</a:t>
            </a:r>
            <a:r>
              <a:rPr lang="zh-CN" altLang="en-US" dirty="0">
                <a:latin typeface="Lexend" pitchFamily="2" charset="0"/>
              </a:rPr>
              <a:t> 进行编程：通过 </a:t>
            </a:r>
            <a:r>
              <a:rPr lang="en-US" altLang="zh-CN" dirty="0">
                <a:latin typeface="Lexend" pitchFamily="2" charset="0"/>
              </a:rPr>
              <a:t>SIMT</a:t>
            </a:r>
            <a:r>
              <a:rPr lang="zh-CN" altLang="en-US" dirty="0">
                <a:latin typeface="Lexend" pitchFamily="2" charset="0"/>
              </a:rPr>
              <a:t> 完成矩阵计算，将数据从全局内存加载到寄存器上，再通过 </a:t>
            </a:r>
            <a:r>
              <a:rPr lang="en-US" altLang="zh-CN" dirty="0">
                <a:latin typeface="Lexend" pitchFamily="2" charset="0"/>
              </a:rPr>
              <a:t>Warp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-US" altLang="zh-CN" dirty="0">
                <a:latin typeface="Lexend" pitchFamily="2" charset="0"/>
              </a:rPr>
              <a:t>Scheduler</a:t>
            </a:r>
            <a:r>
              <a:rPr lang="zh-CN" altLang="en-US" dirty="0">
                <a:latin typeface="Lexend" pitchFamily="2" charset="0"/>
              </a:rPr>
              <a:t> 调用 </a:t>
            </a:r>
            <a:r>
              <a:rPr lang="en-US" altLang="zh-CN" dirty="0">
                <a:latin typeface="Lexend" pitchFamily="2" charset="0"/>
              </a:rPr>
              <a:t>Tensor Core</a:t>
            </a:r>
            <a:r>
              <a:rPr lang="zh-CN" altLang="en-US" dirty="0">
                <a:latin typeface="Lexend" pitchFamily="2" charset="0"/>
              </a:rPr>
              <a:t> 完成矩阵乘法，最后将结果写出到寄存器。</a:t>
            </a:r>
            <a:endParaRPr kumimoji="1" lang="zh-CN" altLang="en-US" dirty="0">
              <a:latin typeface="Lexend" pitchFamily="2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7FF10F3-CA60-5946-856C-B58697F88483}"/>
              </a:ext>
            </a:extLst>
          </p:cNvPr>
          <p:cNvSpPr/>
          <p:nvPr/>
        </p:nvSpPr>
        <p:spPr>
          <a:xfrm>
            <a:off x="623635" y="3746948"/>
            <a:ext cx="10771547" cy="2808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1218804" latinLnBrk="1">
              <a:lnSpc>
                <a:spcPct val="150000"/>
              </a:lnSpc>
              <a:spcBef>
                <a:spcPts val="0"/>
              </a:spcBef>
              <a:buClr>
                <a:srgbClr val="71B2FF"/>
              </a:buClr>
              <a:buFont typeface="+mj-lt"/>
              <a:buAutoNum type="arabicPeriod"/>
            </a:pPr>
            <a:r>
              <a:rPr lang="zh-CN" altLang="en-US" sz="20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数据搬运和计算耦合：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Tensor Core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准备数据时，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warp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内线程分别加载矩阵数据 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Data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Tile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，每一个线程都会获取独立矩阵块地址；为了隐藏数据加载的延时（全局内存到共享内存，共享内存到寄存器的数据加载），会构建多层级软流水（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software pipeline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），消耗寄存器数量及存储带宽；</a:t>
            </a:r>
            <a:endParaRPr lang="en-US" altLang="zh-CN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457200" indent="-457200" defTabSz="1218804" latinLnBrk="1">
              <a:lnSpc>
                <a:spcPct val="150000"/>
              </a:lnSpc>
              <a:spcBef>
                <a:spcPts val="0"/>
              </a:spcBef>
              <a:buClr>
                <a:srgbClr val="71B2FF"/>
              </a:buClr>
              <a:buFont typeface="+mj-lt"/>
              <a:buAutoNum type="arabicPeriod"/>
            </a:pPr>
            <a:r>
              <a:rPr lang="zh-CN" altLang="en-US" sz="20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可扩展性受约束：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由于多级缓存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Cache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的存储空间限制，单个 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warp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的矩阵计算规格有上限。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0FBC76E-D941-494F-AE1D-02C44B0468B1}"/>
              </a:ext>
            </a:extLst>
          </p:cNvPr>
          <p:cNvSpPr/>
          <p:nvPr/>
        </p:nvSpPr>
        <p:spPr bwMode="auto">
          <a:xfrm>
            <a:off x="769789" y="3140968"/>
            <a:ext cx="3240360" cy="511140"/>
          </a:xfrm>
          <a:prstGeom prst="rect">
            <a:avLst/>
          </a:prstGeom>
          <a:solidFill>
            <a:srgbClr val="91D1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lang="en-US" altLang="zh-CN" sz="2400" b="1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Pros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 MT" panose="020B0502020104020203" pitchFamily="34" charset="0"/>
                <a:ea typeface="+mj-ea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78020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400E4-8E79-B54D-9EC7-1BE8CE6B1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Futura-Medium" panose="020B0602020204020303" pitchFamily="34" charset="-79"/>
                <a:cs typeface="Futura-Medium" panose="020B0602020204020303" pitchFamily="34" charset="-79"/>
              </a:rPr>
              <a:t>第四代 </a:t>
            </a:r>
            <a:r>
              <a:rPr lang="en-US" altLang="zh-CN" dirty="0">
                <a:latin typeface="Futura-Medium" panose="020B0602020204020303" pitchFamily="34" charset="-79"/>
                <a:cs typeface="Futura-Medium" panose="020B0602020204020303" pitchFamily="34" charset="-79"/>
              </a:rPr>
              <a:t>Tensor Core</a:t>
            </a:r>
            <a:r>
              <a:rPr lang="zh-CN" altLang="en-US" dirty="0">
                <a:latin typeface="Futura-Medium" panose="020B0602020204020303" pitchFamily="34" charset="-79"/>
                <a:cs typeface="Futura-Medium" panose="020B0602020204020303" pitchFamily="34" charset="-79"/>
              </a:rPr>
              <a:t> </a:t>
            </a:r>
            <a:r>
              <a:rPr lang="en-US" altLang="zh-CN" dirty="0">
                <a:latin typeface="Futura-Medium" panose="020B0602020204020303" pitchFamily="34" charset="-79"/>
                <a:cs typeface="Futura-Medium" panose="020B0602020204020303" pitchFamily="34" charset="-79"/>
              </a:rPr>
              <a:t>(Hopper)</a:t>
            </a:r>
            <a:endParaRPr kumimoji="1" lang="zh-CN" altLang="en-US" dirty="0">
              <a:latin typeface="Futura-Medium" panose="020B0602020204020303" pitchFamily="34" charset="-79"/>
              <a:cs typeface="Futura-Medium" panose="020B0602020204020303" pitchFamily="34" charset="-79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E9EDA5F-2B3F-FA4C-9965-DF9C9876A7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933" y="1675923"/>
            <a:ext cx="7903964" cy="450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4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DD2FE9-EE7E-2D43-A009-3FCE36C6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Hopper</a:t>
            </a:r>
            <a:r>
              <a:rPr lang="zh-CN" altLang="en-US" dirty="0"/>
              <a:t> 赫柏架构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DC6365-291C-B344-9E06-2F7A21A838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6453" y="1196752"/>
            <a:ext cx="4268287" cy="51571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D5A444-6825-FE4F-82C1-272C7DDC5C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780" y="1196752"/>
            <a:ext cx="4176465" cy="5157192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557170EF-B3E5-394F-8B55-F2B5A1221E71}"/>
              </a:ext>
            </a:extLst>
          </p:cNvPr>
          <p:cNvSpPr/>
          <p:nvPr/>
        </p:nvSpPr>
        <p:spPr bwMode="auto">
          <a:xfrm>
            <a:off x="5594325" y="3313924"/>
            <a:ext cx="864686" cy="922848"/>
          </a:xfrm>
          <a:prstGeom prst="rightArrow">
            <a:avLst>
              <a:gd name="adj1" fmla="val 50000"/>
              <a:gd name="adj2" fmla="val 74188"/>
            </a:avLst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246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DD2FE9-EE7E-2D43-A009-3FCE36C6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Hopper</a:t>
            </a:r>
            <a:r>
              <a:rPr lang="zh-CN" altLang="en-US" dirty="0"/>
              <a:t> 赫柏架构</a:t>
            </a:r>
            <a:endParaRPr kumimoji="1" lang="zh-CN" altLang="en-US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9B1CCE54-9E7C-8548-93F5-603A91A5D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412776"/>
            <a:ext cx="5330729" cy="4608512"/>
          </a:xfrm>
        </p:spPr>
        <p:txBody>
          <a:bodyPr/>
          <a:lstStyle/>
          <a:p>
            <a:r>
              <a:rPr lang="en-US" altLang="zh-CN" b="1" dirty="0">
                <a:latin typeface="Lexend" pitchFamily="2" charset="0"/>
              </a:rPr>
              <a:t>TMA</a:t>
            </a:r>
            <a:r>
              <a:rPr lang="zh-CN" altLang="en-US" b="1" dirty="0">
                <a:latin typeface="Lexend" pitchFamily="2" charset="0"/>
              </a:rPr>
              <a:t>（</a:t>
            </a:r>
            <a:r>
              <a:rPr lang="en-US" altLang="zh-CN" b="1" dirty="0">
                <a:latin typeface="Lexend" pitchFamily="2" charset="0"/>
              </a:rPr>
              <a:t>Tensor Memory Accelerator</a:t>
            </a:r>
            <a:r>
              <a:rPr lang="zh-CN" altLang="en-US" b="1" dirty="0">
                <a:latin typeface="Lexend" pitchFamily="2" charset="0"/>
              </a:rPr>
              <a:t>）：</a:t>
            </a:r>
            <a:r>
              <a:rPr lang="zh-CN" altLang="en-US" dirty="0">
                <a:latin typeface="Lexend" pitchFamily="2" charset="0"/>
              </a:rPr>
              <a:t>硬件异步数据加载，即全局内存中的数据可以被异步地加载到共享内存。</a:t>
            </a:r>
            <a:endParaRPr lang="en-US" altLang="zh-CN" dirty="0">
              <a:latin typeface="Lexend" pitchFamily="2" charset="0"/>
            </a:endParaRPr>
          </a:p>
          <a:p>
            <a:endParaRPr lang="en-US" altLang="zh-CN" dirty="0">
              <a:latin typeface="Lexend" pitchFamily="2" charset="0"/>
            </a:endParaRPr>
          </a:p>
          <a:p>
            <a:r>
              <a:rPr lang="zh-CN" altLang="en-US" dirty="0">
                <a:latin typeface="Lexend" pitchFamily="2" charset="0"/>
              </a:rPr>
              <a:t>采用单线程</a:t>
            </a:r>
            <a:r>
              <a:rPr lang="en-US" altLang="zh-CN" dirty="0">
                <a:latin typeface="Lexend" pitchFamily="2" charset="0"/>
              </a:rPr>
              <a:t>schedule</a:t>
            </a:r>
            <a:r>
              <a:rPr lang="zh-CN" altLang="en-US" dirty="0">
                <a:latin typeface="Lexend" pitchFamily="2" charset="0"/>
              </a:rPr>
              <a:t>模型，不需要所有线程都参与，同时使用 </a:t>
            </a:r>
            <a:r>
              <a:rPr lang="en-US" altLang="zh-CN" dirty="0">
                <a:latin typeface="Lexend" pitchFamily="2" charset="0"/>
              </a:rPr>
              <a:t>TMA</a:t>
            </a:r>
            <a:r>
              <a:rPr lang="zh-CN" altLang="en-US" dirty="0">
                <a:latin typeface="Lexend" pitchFamily="2" charset="0"/>
              </a:rPr>
              <a:t> 之前只需要一次性配置好首地址、偏移量、等</a:t>
            </a:r>
            <a:r>
              <a:rPr lang="en-US" altLang="zh-CN" dirty="0">
                <a:latin typeface="Lexend" pitchFamily="2" charset="0"/>
              </a:rPr>
              <a:t>Tensor</a:t>
            </a:r>
            <a:r>
              <a:rPr lang="zh-CN" altLang="en-US" dirty="0">
                <a:latin typeface="Lexend" pitchFamily="2" charset="0"/>
              </a:rPr>
              <a:t>描述信息即可。</a:t>
            </a:r>
            <a:endParaRPr kumimoji="1" lang="zh-CN" altLang="en-US" dirty="0">
              <a:latin typeface="Lexend" pitchFamily="2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CCD7A05-54F3-6847-B411-B14E1CB207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6453" y="1196752"/>
            <a:ext cx="4268287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62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7417E3-4322-8548-AE88-3E2456EA7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Futura-Medium" panose="020B0602020204020303" pitchFamily="34" charset="-79"/>
                <a:cs typeface="Futura-Medium" panose="020B0602020204020303" pitchFamily="34" charset="-79"/>
              </a:rPr>
              <a:t>第四代 </a:t>
            </a:r>
            <a:r>
              <a:rPr lang="en-US" altLang="zh-CN" dirty="0">
                <a:latin typeface="Futura-Medium" panose="020B0602020204020303" pitchFamily="34" charset="-79"/>
                <a:cs typeface="Futura-Medium" panose="020B0602020204020303" pitchFamily="34" charset="-79"/>
              </a:rPr>
              <a:t>Tensor Core</a:t>
            </a:r>
            <a:r>
              <a:rPr lang="zh-CN" altLang="en-US" dirty="0">
                <a:latin typeface="Futura-Medium" panose="020B0602020204020303" pitchFamily="34" charset="-79"/>
                <a:cs typeface="Futura-Medium" panose="020B0602020204020303" pitchFamily="34" charset="-79"/>
              </a:rPr>
              <a:t> </a:t>
            </a:r>
            <a:r>
              <a:rPr lang="en-US" altLang="zh-CN" dirty="0">
                <a:latin typeface="Futura-Medium" panose="020B0602020204020303" pitchFamily="34" charset="-79"/>
                <a:cs typeface="Futura-Medium" panose="020B0602020204020303" pitchFamily="34" charset="-79"/>
              </a:rPr>
              <a:t>(Hopper)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9E1F37-0995-864C-993D-A7260DAE8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95552"/>
            <a:ext cx="5290949" cy="1501400"/>
          </a:xfrm>
        </p:spPr>
        <p:txBody>
          <a:bodyPr/>
          <a:lstStyle/>
          <a:p>
            <a:pPr eaLnBrk="1" latinLnBrk="1" hangingPunct="1"/>
            <a:r>
              <a:rPr lang="zh-CN" altLang="en-US" sz="1800" dirty="0">
                <a:latin typeface="Lexend" pitchFamily="2" charset="0"/>
              </a:rPr>
              <a:t>只有</a:t>
            </a:r>
            <a:r>
              <a:rPr lang="en-US" altLang="zh-CN" sz="1800" dirty="0">
                <a:latin typeface="Lexend" pitchFamily="2" charset="0"/>
              </a:rPr>
              <a:t>block</a:t>
            </a:r>
            <a:r>
              <a:rPr lang="zh-CN" altLang="en-US" sz="1800" dirty="0">
                <a:latin typeface="Lexend" pitchFamily="2" charset="0"/>
              </a:rPr>
              <a:t>和</a:t>
            </a:r>
            <a:r>
              <a:rPr lang="en-US" altLang="zh-CN" sz="1800" dirty="0">
                <a:latin typeface="Lexend" pitchFamily="2" charset="0"/>
              </a:rPr>
              <a:t>grid</a:t>
            </a:r>
            <a:r>
              <a:rPr lang="zh-CN" altLang="en-US" sz="1800" dirty="0">
                <a:latin typeface="Lexend" pitchFamily="2" charset="0"/>
              </a:rPr>
              <a:t>，分别对应硬件 </a:t>
            </a:r>
            <a:r>
              <a:rPr lang="en-US" altLang="zh-CN" sz="1800" dirty="0">
                <a:latin typeface="Lexend" pitchFamily="2" charset="0"/>
              </a:rPr>
              <a:t>SM</a:t>
            </a:r>
            <a:r>
              <a:rPr lang="zh-CN" altLang="en-US" sz="1800" dirty="0">
                <a:latin typeface="Lexend" pitchFamily="2" charset="0"/>
              </a:rPr>
              <a:t> 和 </a:t>
            </a:r>
            <a:r>
              <a:rPr lang="en-US" altLang="zh-CN" sz="1800" dirty="0">
                <a:latin typeface="Lexend" pitchFamily="2" charset="0"/>
              </a:rPr>
              <a:t>Device</a:t>
            </a:r>
            <a:r>
              <a:rPr lang="zh-CN" altLang="en-US" sz="1800" dirty="0">
                <a:latin typeface="Lexend" pitchFamily="2" charset="0"/>
              </a:rPr>
              <a:t>，局部数据只能通过 </a:t>
            </a:r>
            <a:r>
              <a:rPr lang="en-US" altLang="zh-CN" sz="1800" dirty="0">
                <a:latin typeface="Lexend" pitchFamily="2" charset="0"/>
              </a:rPr>
              <a:t>shared memory</a:t>
            </a:r>
            <a:r>
              <a:rPr lang="zh-CN" altLang="en-US" sz="1800" dirty="0">
                <a:latin typeface="Lexend" pitchFamily="2" charset="0"/>
              </a:rPr>
              <a:t> 限制在</a:t>
            </a:r>
            <a:r>
              <a:rPr lang="en-US" altLang="zh-CN" sz="1800" dirty="0">
                <a:latin typeface="Lexend" pitchFamily="2" charset="0"/>
              </a:rPr>
              <a:t>SM</a:t>
            </a:r>
            <a:r>
              <a:rPr lang="zh-CN" altLang="en-US" sz="1800" dirty="0">
                <a:latin typeface="Lexend" pitchFamily="2" charset="0"/>
              </a:rPr>
              <a:t>内部，不能跨</a:t>
            </a:r>
            <a:r>
              <a:rPr lang="en-US" altLang="zh-CN" sz="1800" dirty="0">
                <a:latin typeface="Lexend" pitchFamily="2" charset="0"/>
              </a:rPr>
              <a:t>SM</a:t>
            </a:r>
            <a:r>
              <a:rPr lang="zh-CN" altLang="en-US" sz="1800" dirty="0">
                <a:latin typeface="Lexend" pitchFamily="2" charset="0"/>
              </a:rPr>
              <a:t>。</a:t>
            </a:r>
            <a:endParaRPr kumimoji="1" lang="zh-CN" altLang="en-US" sz="1800" dirty="0">
              <a:latin typeface="Lexend" pitchFamily="2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36129A-22D4-D649-ACAD-AC1726D291B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96160" y="1495552"/>
            <a:ext cx="5290949" cy="1501400"/>
          </a:xfrm>
        </p:spPr>
        <p:txBody>
          <a:bodyPr/>
          <a:lstStyle/>
          <a:p>
            <a:pPr defTabSz="1218804" latinLnBrk="1">
              <a:buClr>
                <a:srgbClr val="71B2FF"/>
              </a:buClr>
            </a:pPr>
            <a:r>
              <a:rPr lang="en-US" altLang="zh-CN" sz="1800" dirty="0">
                <a:latin typeface="Lexend" pitchFamily="2" charset="0"/>
              </a:rPr>
              <a:t>hopper</a:t>
            </a:r>
            <a:r>
              <a:rPr lang="zh-CN" altLang="en-US" sz="1800" dirty="0">
                <a:latin typeface="Lexend" pitchFamily="2" charset="0"/>
              </a:rPr>
              <a:t>架构在 </a:t>
            </a:r>
            <a:r>
              <a:rPr lang="en-US" altLang="zh-CN" sz="1800" dirty="0">
                <a:latin typeface="Lexend" pitchFamily="2" charset="0"/>
              </a:rPr>
              <a:t>GPC</a:t>
            </a:r>
            <a:r>
              <a:rPr lang="zh-CN" altLang="en-US" sz="1800" dirty="0">
                <a:latin typeface="Lexend" pitchFamily="2" charset="0"/>
              </a:rPr>
              <a:t> 内部通过引入交叉互连网络以及同步元语将数据共享层次扩展到</a:t>
            </a:r>
            <a:r>
              <a:rPr lang="en-US" altLang="zh-CN" sz="1800" dirty="0">
                <a:latin typeface="Lexend" pitchFamily="2" charset="0"/>
              </a:rPr>
              <a:t>4</a:t>
            </a:r>
            <a:r>
              <a:rPr lang="zh-CN" altLang="en-US" sz="1800" dirty="0">
                <a:latin typeface="Lexend" pitchFamily="2" charset="0"/>
              </a:rPr>
              <a:t>个 </a:t>
            </a:r>
            <a:r>
              <a:rPr lang="en-US" altLang="zh-CN" sz="1800" dirty="0">
                <a:latin typeface="Lexend" pitchFamily="2" charset="0"/>
              </a:rPr>
              <a:t>SMs</a:t>
            </a:r>
            <a:r>
              <a:rPr lang="zh-CN" altLang="en-US" sz="1800" dirty="0">
                <a:latin typeface="Lexend" pitchFamily="2" charset="0"/>
              </a:rPr>
              <a:t>，</a:t>
            </a:r>
            <a:r>
              <a:rPr lang="en-US" altLang="zh-CN" sz="1800" dirty="0">
                <a:latin typeface="Lexend" pitchFamily="2" charset="0"/>
              </a:rPr>
              <a:t>GPC</a:t>
            </a:r>
            <a:r>
              <a:rPr lang="zh-CN" altLang="en-US" sz="1800" dirty="0">
                <a:latin typeface="Lexend" pitchFamily="2" charset="0"/>
              </a:rPr>
              <a:t> 内 </a:t>
            </a:r>
            <a:r>
              <a:rPr lang="en-US" altLang="zh-CN" sz="1800" dirty="0">
                <a:latin typeface="Lexend" pitchFamily="2" charset="0"/>
              </a:rPr>
              <a:t>SM</a:t>
            </a:r>
            <a:r>
              <a:rPr lang="zh-CN" altLang="en-US" sz="1800" dirty="0">
                <a:latin typeface="Lexend" pitchFamily="2" charset="0"/>
              </a:rPr>
              <a:t> 可以高效访问彼此的共享内存。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4AA28C-04CE-1D4C-93DD-09B9272EC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22" y="2996952"/>
            <a:ext cx="113157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58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400E4-8E79-B54D-9EC7-1BE8CE6B1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Futura-Medium" panose="020B0602020204020303" pitchFamily="34" charset="-79"/>
                <a:cs typeface="Futura-Medium" panose="020B0602020204020303" pitchFamily="34" charset="-79"/>
              </a:rPr>
              <a:t>第四代 </a:t>
            </a:r>
            <a:r>
              <a:rPr lang="en-US" altLang="zh-CN" dirty="0">
                <a:latin typeface="Futura-Medium" panose="020B0602020204020303" pitchFamily="34" charset="-79"/>
                <a:cs typeface="Futura-Medium" panose="020B0602020204020303" pitchFamily="34" charset="-79"/>
              </a:rPr>
              <a:t>Tensor Core</a:t>
            </a:r>
            <a:r>
              <a:rPr lang="zh-CN" altLang="en-US" dirty="0">
                <a:latin typeface="Futura-Medium" panose="020B0602020204020303" pitchFamily="34" charset="-79"/>
                <a:cs typeface="Futura-Medium" panose="020B0602020204020303" pitchFamily="34" charset="-79"/>
              </a:rPr>
              <a:t> </a:t>
            </a:r>
            <a:r>
              <a:rPr lang="en-US" altLang="zh-CN" dirty="0">
                <a:latin typeface="Futura-Medium" panose="020B0602020204020303" pitchFamily="34" charset="-79"/>
                <a:cs typeface="Futura-Medium" panose="020B0602020204020303" pitchFamily="34" charset="-79"/>
              </a:rPr>
              <a:t>(Hopper)</a:t>
            </a:r>
            <a:endParaRPr kumimoji="1" lang="zh-CN" altLang="en-US" dirty="0">
              <a:latin typeface="Futura-Medium" panose="020B0602020204020303" pitchFamily="34" charset="-79"/>
              <a:cs typeface="Futura-Medium" panose="020B0602020204020303" pitchFamily="34" charset="-79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A5313-8D38-C54E-A745-AFF661820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1152128"/>
          </a:xfrm>
        </p:spPr>
        <p:txBody>
          <a:bodyPr/>
          <a:lstStyle/>
          <a:p>
            <a:r>
              <a:rPr lang="zh-CN" altLang="en-US" b="1" dirty="0">
                <a:latin typeface="Lexend" pitchFamily="2" charset="0"/>
              </a:rPr>
              <a:t>分布式共享内存和</a:t>
            </a:r>
            <a:r>
              <a:rPr lang="en-US" altLang="zh-CN" b="1" dirty="0">
                <a:latin typeface="Lexend" pitchFamily="2" charset="0"/>
              </a:rPr>
              <a:t>warp</a:t>
            </a:r>
            <a:r>
              <a:rPr lang="zh-CN" altLang="en-US" b="1" dirty="0">
                <a:latin typeface="Lexend" pitchFamily="2" charset="0"/>
              </a:rPr>
              <a:t> </a:t>
            </a:r>
            <a:r>
              <a:rPr lang="en-US" altLang="zh-CN" b="1" dirty="0">
                <a:latin typeface="Lexend" pitchFamily="2" charset="0"/>
              </a:rPr>
              <a:t>group</a:t>
            </a:r>
            <a:r>
              <a:rPr lang="zh-CN" altLang="en-US" b="1" dirty="0">
                <a:latin typeface="Lexend" pitchFamily="2" charset="0"/>
              </a:rPr>
              <a:t>编程模式</a:t>
            </a:r>
            <a:r>
              <a:rPr lang="zh-CN" altLang="en-US" dirty="0">
                <a:latin typeface="Lexend" pitchFamily="2" charset="0"/>
              </a:rPr>
              <a:t>：这种结构很好的提升了数据的复用性，为了能编程使用该结构，</a:t>
            </a:r>
            <a:r>
              <a:rPr lang="en-US" altLang="zh-CN" dirty="0">
                <a:latin typeface="Lexend" pitchFamily="2" charset="0"/>
              </a:rPr>
              <a:t>CUDA</a:t>
            </a:r>
            <a:r>
              <a:rPr lang="zh-CN" altLang="en-US" dirty="0">
                <a:latin typeface="Lexend" pitchFamily="2" charset="0"/>
              </a:rPr>
              <a:t> 中也对应的引入了 </a:t>
            </a:r>
            <a:r>
              <a:rPr lang="en-US" altLang="zh-CN" dirty="0">
                <a:latin typeface="Lexend" pitchFamily="2" charset="0"/>
              </a:rPr>
              <a:t>Thread Block Cluster</a:t>
            </a:r>
            <a:r>
              <a:rPr lang="zh-CN" altLang="en-US" dirty="0">
                <a:latin typeface="Lexend" pitchFamily="2" charset="0"/>
              </a:rPr>
              <a:t> 的概念。</a:t>
            </a:r>
            <a:endParaRPr kumimoji="1" lang="zh-CN" altLang="en-US" dirty="0">
              <a:latin typeface="Lexend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BB4F89-C8E7-0749-80A3-22109532ED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63" y="3183817"/>
            <a:ext cx="10807145" cy="22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61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B02C212A-5F4D-CB47-B059-7EB66B602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第四代 </a:t>
            </a:r>
            <a:r>
              <a:rPr lang="en-US" altLang="zh-CN" dirty="0"/>
              <a:t>Tensor Core</a:t>
            </a:r>
            <a:r>
              <a:rPr lang="zh-CN" altLang="en-US" dirty="0"/>
              <a:t> </a:t>
            </a:r>
            <a:r>
              <a:rPr lang="en-US" altLang="zh-CN" dirty="0"/>
              <a:t>(Hopper)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076B4886-BDCC-9C4E-BD9E-F4C9B41277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>
                <a:latin typeface="Lexend" pitchFamily="2" charset="0"/>
              </a:rPr>
              <a:t>直接读取共享内存异步</a:t>
            </a:r>
            <a:r>
              <a:rPr lang="en-US" altLang="zh-CN" b="1" dirty="0">
                <a:latin typeface="Lexend" pitchFamily="2" charset="0"/>
              </a:rPr>
              <a:t>Tensor Core</a:t>
            </a:r>
            <a:r>
              <a:rPr lang="zh-CN" altLang="en-US" dirty="0">
                <a:latin typeface="Lexend" pitchFamily="2" charset="0"/>
              </a:rPr>
              <a:t>：</a:t>
            </a:r>
            <a:r>
              <a:rPr lang="en-US" altLang="zh-CN" dirty="0">
                <a:latin typeface="Lexend" pitchFamily="2" charset="0"/>
              </a:rPr>
              <a:t>TMA</a:t>
            </a:r>
            <a:r>
              <a:rPr lang="zh-CN" altLang="en-US" dirty="0">
                <a:latin typeface="Lexend" pitchFamily="2" charset="0"/>
              </a:rPr>
              <a:t> 将 </a:t>
            </a:r>
            <a:r>
              <a:rPr lang="en-US" altLang="zh-CN" dirty="0">
                <a:latin typeface="Lexend" pitchFamily="2" charset="0"/>
              </a:rPr>
              <a:t>SM</a:t>
            </a:r>
            <a:r>
              <a:rPr lang="zh-CN" altLang="en-US" dirty="0">
                <a:latin typeface="Lexend" pitchFamily="2" charset="0"/>
              </a:rPr>
              <a:t> 组织成一个更大的计算和存储单元，完成数据从 </a:t>
            </a:r>
            <a:r>
              <a:rPr lang="en-US" altLang="zh-CN" dirty="0">
                <a:latin typeface="Lexend" pitchFamily="2" charset="0"/>
              </a:rPr>
              <a:t>global</a:t>
            </a:r>
            <a:r>
              <a:rPr lang="zh-CN" altLang="en-US" dirty="0">
                <a:latin typeface="Lexend" pitchFamily="2" charset="0"/>
              </a:rPr>
              <a:t> 到 </a:t>
            </a:r>
            <a:r>
              <a:rPr lang="en-US" altLang="zh-CN" dirty="0">
                <a:latin typeface="Lexend" pitchFamily="2" charset="0"/>
              </a:rPr>
              <a:t>shared memory</a:t>
            </a:r>
            <a:r>
              <a:rPr lang="zh-CN" altLang="en-US" dirty="0">
                <a:latin typeface="Lexend" pitchFamily="2" charset="0"/>
              </a:rPr>
              <a:t> 的异步加载，数据到寄存器的计算，最后通过硬件实现了矩阵乘法的流水线。</a:t>
            </a:r>
            <a:endParaRPr lang="en-US" altLang="zh-CN" dirty="0">
              <a:latin typeface="Lexend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23A47E-EB58-3243-AF97-31FA6758F8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7941" y="2852936"/>
            <a:ext cx="8352928" cy="36017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9033B0A-8A6B-944D-A98E-A11C23000C97}"/>
              </a:ext>
            </a:extLst>
          </p:cNvPr>
          <p:cNvSpPr/>
          <p:nvPr/>
        </p:nvSpPr>
        <p:spPr>
          <a:xfrm>
            <a:off x="386782" y="2850247"/>
            <a:ext cx="2638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91D150"/>
                </a:solidFill>
                <a:latin typeface="Gill Sans MT" panose="020B0502020104020203" pitchFamily="34" charset="0"/>
              </a:rPr>
              <a:t>LoadGlobalStoreShared</a:t>
            </a:r>
          </a:p>
        </p:txBody>
      </p:sp>
    </p:spTree>
    <p:extLst>
      <p:ext uri="{BB962C8B-B14F-4D97-AF65-F5344CB8AC3E}">
        <p14:creationId xmlns:p14="http://schemas.microsoft.com/office/powerpoint/2010/main" val="414447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0DA4A-E087-DF4C-878E-EE568E0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第四代 </a:t>
            </a:r>
            <a:r>
              <a:rPr lang="en-US" altLang="zh-CN" dirty="0"/>
              <a:t>Tensor Core</a:t>
            </a:r>
            <a:r>
              <a:rPr lang="zh-CN" altLang="en-US" dirty="0"/>
              <a:t> </a:t>
            </a:r>
            <a:r>
              <a:rPr lang="en-US" altLang="zh-CN" dirty="0"/>
              <a:t>(Hopper)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0ABB03-B49D-3342-A62A-5A64C73119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9809" y="1412776"/>
            <a:ext cx="102971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39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E2389D-111C-04B5-B41E-AF1FAB110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13" y="918555"/>
            <a:ext cx="11315735" cy="502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93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计算模式</a:t>
            </a:r>
            <a:endParaRPr lang="en-US" altLang="zh-CN" sz="9600" b="1" dirty="0">
              <a:solidFill>
                <a:schemeClr val="bg1"/>
              </a:solidFill>
              <a:latin typeface="Lexend" pitchFamily="2" charset="0"/>
              <a:ea typeface="+mj-ea"/>
            </a:endParaRPr>
          </a:p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GEMM</a:t>
            </a:r>
          </a:p>
        </p:txBody>
      </p:sp>
    </p:spTree>
    <p:extLst>
      <p:ext uri="{BB962C8B-B14F-4D97-AF65-F5344CB8AC3E}">
        <p14:creationId xmlns:p14="http://schemas.microsoft.com/office/powerpoint/2010/main" val="3528546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160C932-2E8E-C74A-BB92-D33E72F0A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软件设计目标：匹配硬件计算和</a:t>
            </a:r>
            <a:r>
              <a:rPr lang="zh-CN" altLang="en-US"/>
              <a:t>存储分层结构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7A9E68B-F2E9-114E-A37D-E89AB879FB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589190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CUDA</a:t>
            </a:r>
            <a:r>
              <a:rPr lang="zh-CN" altLang="en-US" dirty="0"/>
              <a:t>提供泛型编程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Programing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AC58B6-EAFC-A745-B536-012BB1A12D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410" y="2461629"/>
            <a:ext cx="11253941" cy="3240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B1FDEAAE-3594-3843-9B12-5C270F4D57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86213" y="5680336"/>
                <a:ext cx="2808312" cy="666272"/>
              </a:xfrm>
              <a:prstGeom prst="rect">
                <a:avLst/>
              </a:prstGeom>
              <a:noFill/>
            </p:spPr>
            <p:txBody>
              <a:bodyPr/>
              <a:lstStyle>
                <a:lvl1pPr marL="239106" marR="0" indent="-239106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71B2FF"/>
                  </a:buClr>
                  <a:buChar char="•"/>
                  <a:tabLst/>
                  <a:defRPr kumimoji="0" lang="zh-CN" altLang="en-US" sz="20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1pPr>
                <a:lvl2pPr marL="476096" marR="0" indent="-236990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71B2FF"/>
                  </a:buClr>
                  <a:buFont typeface="Arial" panose="020B0604020202020204" pitchFamily="34" charset="0"/>
                  <a:buChar char="◦"/>
                  <a:tabLst/>
                  <a:defRPr kumimoji="0" lang="zh-CN" altLang="en-US" sz="18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2pPr>
                <a:lvl3pPr marL="833696" marR="0" indent="-236990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71B2FF"/>
                  </a:buClr>
                  <a:buFontTx/>
                  <a:buChar char="-"/>
                  <a:tabLst/>
                  <a:defRPr kumimoji="0" lang="zh-CN" altLang="en-US" sz="16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3pPr>
                <a:lvl4pPr marL="1598987" indent="-22842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42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5841" indent="-22842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~"/>
                  <a:defRPr sz="1542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2694" indent="-22842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~"/>
                  <a:defRPr sz="1542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69547" indent="-22842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~"/>
                  <a:defRPr sz="1542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401" indent="-22842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~"/>
                  <a:defRPr sz="1542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254" indent="-22842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~"/>
                  <a:defRPr sz="1542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B1FDEAAE-3594-3843-9B12-5C270F4D5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213" y="5680336"/>
                <a:ext cx="2808312" cy="6662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0142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C2F9F-F3C8-6F41-B0B0-8A9BD2A84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通用的矩阵乘：一次计算一个矩阵块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D2EE451-47E2-3D46-BD16-36DB084A8D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4107" y="1390367"/>
            <a:ext cx="5342791" cy="4879950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005E38-CAD9-EB45-828C-03E44A3723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沿每个维度将循环嵌套 </a:t>
            </a:r>
            <a:r>
              <a:rPr lang="en-US" altLang="zh-CN" dirty="0"/>
              <a:t>Loop</a:t>
            </a:r>
            <a:r>
              <a:rPr lang="zh-CN" altLang="en-US" dirty="0"/>
              <a:t> </a:t>
            </a:r>
            <a:r>
              <a:rPr lang="en-US" altLang="zh-CN" dirty="0"/>
              <a:t>nest</a:t>
            </a:r>
            <a:r>
              <a:rPr lang="zh-CN" altLang="en-US" dirty="0"/>
              <a:t> 划分为块 </a:t>
            </a:r>
            <a:r>
              <a:rPr lang="en-US" altLang="zh-CN" dirty="0"/>
              <a:t>blocks</a:t>
            </a:r>
          </a:p>
          <a:p>
            <a:pPr lvl="1"/>
            <a:r>
              <a:rPr lang="zh-CN" altLang="en-US" dirty="0"/>
              <a:t>划分成为 </a:t>
            </a:r>
            <a:r>
              <a:rPr lang="en-US" altLang="zh-CN" dirty="0" err="1"/>
              <a:t>Mtile</a:t>
            </a:r>
            <a:r>
              <a:rPr lang="en-US" altLang="zh-CN" dirty="0"/>
              <a:t>-by-</a:t>
            </a:r>
            <a:r>
              <a:rPr lang="en-US" altLang="zh-CN" dirty="0" err="1"/>
              <a:t>Ntile</a:t>
            </a:r>
            <a:r>
              <a:rPr lang="zh-CN" altLang="en-US" dirty="0"/>
              <a:t> 的独立矩阵乘</a:t>
            </a:r>
            <a:endParaRPr lang="en-US" altLang="zh-CN" dirty="0"/>
          </a:p>
          <a:p>
            <a:pPr lvl="1"/>
            <a:r>
              <a:rPr lang="zh-CN" altLang="en-US" dirty="0"/>
              <a:t>通过累积 </a:t>
            </a:r>
            <a:r>
              <a:rPr lang="en-US" altLang="zh-CN" dirty="0" err="1"/>
              <a:t>Mtile</a:t>
            </a:r>
            <a:r>
              <a:rPr lang="en-US" altLang="zh-CN" dirty="0"/>
              <a:t>-by-</a:t>
            </a:r>
            <a:r>
              <a:rPr lang="en-US" altLang="zh-CN" dirty="0" err="1"/>
              <a:t>Ntile</a:t>
            </a:r>
            <a:r>
              <a:rPr lang="en-US" altLang="zh-CN" dirty="0"/>
              <a:t>-by-</a:t>
            </a:r>
            <a:r>
              <a:rPr lang="en-US" altLang="zh-CN" dirty="0" err="1"/>
              <a:t>Ktile</a:t>
            </a:r>
            <a:r>
              <a:rPr lang="zh-CN" altLang="en-US" dirty="0"/>
              <a:t> 的矩阵乘积来计算每个乘积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98C8FB-4E60-494C-9B8F-CB3D7B8A1C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080" y="2992951"/>
            <a:ext cx="5998027" cy="32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76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9BE7056-5371-1747-8AF6-4877E4B196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4107" y="1390367"/>
            <a:ext cx="5342791" cy="48799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D1A07C8-22C2-DE41-9192-9DC3B5A3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CUDA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GEMM</a:t>
            </a:r>
            <a:r>
              <a:rPr kumimoji="1" lang="zh-CN" altLang="en-US" dirty="0"/>
              <a:t>：在</a:t>
            </a:r>
            <a:r>
              <a:rPr kumimoji="1" lang="en-US" altLang="zh-CN" dirty="0"/>
              <a:t>CUDA</a:t>
            </a:r>
            <a:r>
              <a:rPr kumimoji="1" lang="zh-CN" altLang="en-US" dirty="0"/>
              <a:t>线程块中并行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5B1AF72-C1FD-C240-BEB1-31C0F54C0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187220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使用 </a:t>
            </a:r>
            <a:r>
              <a:rPr lang="en-US" altLang="zh-CN" dirty="0"/>
              <a:t>CUDA</a:t>
            </a:r>
            <a:r>
              <a:rPr lang="zh-CN" altLang="en-US" dirty="0"/>
              <a:t> </a:t>
            </a:r>
            <a:r>
              <a:rPr lang="en-US" altLang="zh-CN" dirty="0"/>
              <a:t>kernel</a:t>
            </a:r>
            <a:r>
              <a:rPr lang="zh-CN" altLang="en-US" dirty="0"/>
              <a:t> </a:t>
            </a:r>
            <a:r>
              <a:rPr lang="en-US" altLang="zh-CN" dirty="0"/>
              <a:t>grid</a:t>
            </a:r>
          </a:p>
          <a:p>
            <a:pPr lvl="1"/>
            <a:r>
              <a:rPr lang="zh-CN" altLang="en-US" dirty="0"/>
              <a:t>将 </a:t>
            </a:r>
            <a:r>
              <a:rPr lang="en-US" altLang="zh-CN" dirty="0"/>
              <a:t>CUDA</a:t>
            </a:r>
            <a:r>
              <a:rPr lang="zh-CN" altLang="en-US" dirty="0"/>
              <a:t> 线程块分配给输出矩阵 </a:t>
            </a:r>
            <a:r>
              <a:rPr lang="en-US" altLang="zh-CN" dirty="0"/>
              <a:t>D</a:t>
            </a:r>
            <a:r>
              <a:rPr lang="zh-CN" altLang="en-US" dirty="0"/>
              <a:t> 的每个分区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CUDA</a:t>
            </a:r>
            <a:r>
              <a:rPr lang="zh-CN" altLang="en-US" dirty="0"/>
              <a:t> 线程块并行计算 </a:t>
            </a:r>
            <a:r>
              <a:rPr lang="en-US" altLang="zh-CN" dirty="0" err="1"/>
              <a:t>Mtile</a:t>
            </a:r>
            <a:r>
              <a:rPr lang="en-US" altLang="zh-CN" dirty="0"/>
              <a:t>-by-</a:t>
            </a:r>
            <a:r>
              <a:rPr lang="en-US" altLang="zh-CN" dirty="0" err="1"/>
              <a:t>Ntile</a:t>
            </a:r>
            <a:r>
              <a:rPr lang="en-US" altLang="zh-CN" dirty="0"/>
              <a:t>-by-</a:t>
            </a:r>
            <a:r>
              <a:rPr lang="en-US" altLang="zh-CN" dirty="0" err="1"/>
              <a:t>Ktile</a:t>
            </a:r>
            <a:r>
              <a:rPr lang="zh-CN" altLang="en-US" dirty="0"/>
              <a:t> 矩阵乘</a:t>
            </a:r>
            <a:endParaRPr lang="en-US" altLang="zh-CN" dirty="0"/>
          </a:p>
          <a:p>
            <a:pPr lvl="1"/>
            <a:r>
              <a:rPr lang="zh-CN" altLang="en-US" dirty="0"/>
              <a:t>在 </a:t>
            </a:r>
            <a:r>
              <a:rPr lang="en-US" altLang="zh-CN" dirty="0"/>
              <a:t>K</a:t>
            </a:r>
            <a:r>
              <a:rPr lang="zh-CN" altLang="en-US" dirty="0"/>
              <a:t> 维上进行迭代，执行累积 </a:t>
            </a:r>
            <a:r>
              <a:rPr lang="en-US" altLang="zh-CN" dirty="0" err="1"/>
              <a:t>Mtile</a:t>
            </a:r>
            <a:r>
              <a:rPr lang="en-US" altLang="zh-CN" dirty="0"/>
              <a:t>-by-</a:t>
            </a:r>
            <a:r>
              <a:rPr lang="en-US" altLang="zh-CN" dirty="0" err="1"/>
              <a:t>Ntile</a:t>
            </a:r>
            <a:r>
              <a:rPr lang="en-US" altLang="zh-CN" dirty="0"/>
              <a:t>-by-</a:t>
            </a:r>
            <a:r>
              <a:rPr lang="en-US" altLang="zh-CN" dirty="0" err="1"/>
              <a:t>Ktile</a:t>
            </a:r>
            <a:r>
              <a:rPr lang="zh-CN" altLang="en-US" dirty="0"/>
              <a:t> 矩阵乘的结果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777D38-E7F2-DE45-95BC-8A367E6493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89" y="4077072"/>
            <a:ext cx="5342792" cy="187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05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CE1874-4F6F-0F44-8197-132F3357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线程块：</a:t>
            </a:r>
            <a:r>
              <a:rPr kumimoji="1" lang="en-US" altLang="zh-CN" dirty="0"/>
              <a:t>CUDA</a:t>
            </a:r>
            <a:r>
              <a:rPr kumimoji="1" lang="zh-CN" altLang="en-US" dirty="0"/>
              <a:t>线程块内的并行性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CF70A5DF-02AF-0740-A008-347D48D480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4405" y="1534073"/>
            <a:ext cx="5497110" cy="460851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5ADD81-C83B-6D49-B3D4-E4E4BFFDAF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55" y="3804836"/>
            <a:ext cx="5704750" cy="2337750"/>
          </a:xfrm>
          <a:prstGeom prst="rect">
            <a:avLst/>
          </a:prstGeom>
        </p:spPr>
      </p:pic>
      <p:sp>
        <p:nvSpPr>
          <p:cNvPr id="10" name="内容占位符 5">
            <a:extLst>
              <a:ext uri="{FF2B5EF4-FFF2-40B4-BE49-F238E27FC236}">
                <a16:creationId xmlns:a16="http://schemas.microsoft.com/office/drawing/2014/main" id="{1249BB9C-749A-CE47-9F29-AC062139D008}"/>
              </a:ext>
            </a:extLst>
          </p:cNvPr>
          <p:cNvSpPr txBox="1">
            <a:spLocks/>
          </p:cNvSpPr>
          <p:nvPr/>
        </p:nvSpPr>
        <p:spPr>
          <a:xfrm>
            <a:off x="623635" y="1412776"/>
            <a:ext cx="10963473" cy="187220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dirty="0"/>
              <a:t>将线程块 </a:t>
            </a:r>
            <a:r>
              <a:rPr lang="en-US" altLang="zh-CN" dirty="0"/>
              <a:t>Thread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分解为 </a:t>
            </a:r>
            <a:r>
              <a:rPr lang="en-US" altLang="zh-CN" dirty="0"/>
              <a:t>warp-level</a:t>
            </a:r>
            <a:r>
              <a:rPr lang="zh-CN" altLang="en-US" dirty="0"/>
              <a:t> </a:t>
            </a:r>
            <a:r>
              <a:rPr lang="en-US" altLang="zh-CN" dirty="0"/>
              <a:t>Tiles</a:t>
            </a:r>
          </a:p>
          <a:p>
            <a:pPr lvl="1"/>
            <a:r>
              <a:rPr lang="zh-CN" altLang="en-US" dirty="0"/>
              <a:t>把矩阵 </a:t>
            </a:r>
            <a:r>
              <a:rPr lang="en-US" altLang="zh-CN" dirty="0"/>
              <a:t>A</a:t>
            </a:r>
            <a:r>
              <a:rPr lang="zh-CN" altLang="en-US" dirty="0"/>
              <a:t> 和 </a:t>
            </a:r>
            <a:r>
              <a:rPr lang="en-US" altLang="zh-CN" dirty="0"/>
              <a:t>B</a:t>
            </a:r>
            <a:r>
              <a:rPr lang="zh-CN" altLang="en-US" dirty="0"/>
              <a:t> 加载到可复用的 </a:t>
            </a:r>
            <a:r>
              <a:rPr lang="en-US" altLang="zh-CN" dirty="0"/>
              <a:t>SMEM</a:t>
            </a:r>
            <a:r>
              <a:rPr lang="zh-CN" altLang="en-US" dirty="0"/>
              <a:t> 共享内存</a:t>
            </a:r>
            <a:endParaRPr lang="en-US" altLang="zh-CN" dirty="0"/>
          </a:p>
          <a:p>
            <a:pPr lvl="1"/>
            <a:r>
              <a:rPr lang="zh-CN" altLang="en-US" dirty="0"/>
              <a:t>结果矩阵 </a:t>
            </a:r>
            <a:r>
              <a:rPr lang="en-US" altLang="zh-CN" dirty="0"/>
              <a:t>C</a:t>
            </a:r>
            <a:r>
              <a:rPr lang="zh-CN" altLang="en-US" dirty="0"/>
              <a:t> 分布在不同的 </a:t>
            </a:r>
            <a:r>
              <a:rPr lang="en-US" altLang="zh-CN" dirty="0"/>
              <a:t>Warp</a:t>
            </a:r>
            <a:r>
              <a:rPr lang="zh-CN" altLang="en-US" dirty="0"/>
              <a:t> 上</a:t>
            </a:r>
            <a:endParaRPr lang="en-US" altLang="zh-CN" dirty="0"/>
          </a:p>
          <a:p>
            <a:pPr marL="0" indent="0">
              <a:buFontTx/>
              <a:buNone/>
            </a:pPr>
            <a:r>
              <a:rPr lang="zh-CN" altLang="en-US" dirty="0"/>
              <a:t>每个 </a:t>
            </a:r>
            <a:r>
              <a:rPr lang="en-US" altLang="zh-CN" dirty="0"/>
              <a:t>warp</a:t>
            </a:r>
            <a:r>
              <a:rPr lang="zh-CN" altLang="en-US" dirty="0"/>
              <a:t> 计算一个独立的矩阵乘</a:t>
            </a:r>
          </a:p>
        </p:txBody>
      </p:sp>
    </p:spTree>
    <p:extLst>
      <p:ext uri="{BB962C8B-B14F-4D97-AF65-F5344CB8AC3E}">
        <p14:creationId xmlns:p14="http://schemas.microsoft.com/office/powerpoint/2010/main" val="233618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DE4E4-4E1A-3044-8D53-8B56332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Warp-level</a:t>
            </a:r>
            <a:r>
              <a:rPr kumimoji="1" lang="zh-CN" altLang="en-US" dirty="0"/>
              <a:t> 的矩阵乘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6F0EAA8-B8CC-5C4A-8600-86E6E8D894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2397" y="1769828"/>
            <a:ext cx="5570789" cy="4467483"/>
          </a:xfrm>
          <a:prstGeom prst="rect">
            <a:avLst/>
          </a:prstGeom>
        </p:spPr>
      </p:pic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135E3279-C0B8-0140-87C2-E362CE1B7A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584" y="3796416"/>
            <a:ext cx="6076863" cy="2417191"/>
          </a:xfrm>
        </p:spPr>
      </p:pic>
      <p:sp>
        <p:nvSpPr>
          <p:cNvPr id="14" name="内容占位符 5">
            <a:extLst>
              <a:ext uri="{FF2B5EF4-FFF2-40B4-BE49-F238E27FC236}">
                <a16:creationId xmlns:a16="http://schemas.microsoft.com/office/drawing/2014/main" id="{9DAEE170-B1BC-2549-A13F-EB1299D23EC3}"/>
              </a:ext>
            </a:extLst>
          </p:cNvPr>
          <p:cNvSpPr txBox="1">
            <a:spLocks/>
          </p:cNvSpPr>
          <p:nvPr/>
        </p:nvSpPr>
        <p:spPr>
          <a:xfrm>
            <a:off x="623635" y="1412776"/>
            <a:ext cx="10963473" cy="187220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/>
              <a:t>Warps-level</a:t>
            </a:r>
            <a:r>
              <a:rPr lang="zh-CN" altLang="en-US" dirty="0"/>
              <a:t> 来真正执行累积的矩阵乘</a:t>
            </a:r>
            <a:endParaRPr lang="en-US" altLang="zh-CN" dirty="0"/>
          </a:p>
          <a:p>
            <a:pPr lvl="1"/>
            <a:r>
              <a:rPr lang="zh-CN" altLang="en-US" dirty="0"/>
              <a:t>把 </a:t>
            </a:r>
            <a:r>
              <a:rPr lang="en-US" altLang="zh-CN" dirty="0"/>
              <a:t>fragment</a:t>
            </a:r>
            <a:r>
              <a:rPr lang="zh-CN" altLang="en-US" dirty="0"/>
              <a:t> 矩阵 </a:t>
            </a:r>
            <a:r>
              <a:rPr lang="en-US" altLang="zh-CN" dirty="0"/>
              <a:t>A</a:t>
            </a:r>
            <a:r>
              <a:rPr lang="zh-CN" altLang="en-US" dirty="0"/>
              <a:t> 和 </a:t>
            </a:r>
            <a:r>
              <a:rPr lang="en-US" altLang="zh-CN" dirty="0"/>
              <a:t>B</a:t>
            </a:r>
            <a:r>
              <a:rPr lang="zh-CN" altLang="en-US" dirty="0"/>
              <a:t> 从共享内存加载到寄存器</a:t>
            </a:r>
            <a:endParaRPr lang="en-US" altLang="zh-CN" dirty="0"/>
          </a:p>
          <a:p>
            <a:pPr lvl="1"/>
            <a:r>
              <a:rPr lang="en-US" altLang="zh-CN" dirty="0"/>
              <a:t>SMEM to RF:</a:t>
            </a:r>
            <a:r>
              <a:rPr lang="zh-CN" altLang="en-US" dirty="0"/>
              <a:t> 数据加载要快于计算，否则阻塞</a:t>
            </a:r>
            <a:endParaRPr lang="en-US" altLang="zh-CN" dirty="0"/>
          </a:p>
          <a:p>
            <a:pPr lvl="1"/>
            <a:r>
              <a:rPr lang="zh-CN" altLang="en-US" dirty="0"/>
              <a:t>结果矩阵 </a:t>
            </a:r>
            <a:r>
              <a:rPr lang="en-US" altLang="zh-CN" dirty="0"/>
              <a:t>C</a:t>
            </a:r>
            <a:r>
              <a:rPr lang="zh-CN" altLang="en-US" dirty="0"/>
              <a:t> 存在线程参与执行的寄存器上</a:t>
            </a:r>
            <a:endParaRPr lang="en-US" altLang="zh-CN" dirty="0"/>
          </a:p>
          <a:p>
            <a:pPr marL="0" indent="0">
              <a:buFontTx/>
              <a:buNone/>
            </a:pPr>
            <a:r>
              <a:rPr lang="en-US" altLang="zh-CN" dirty="0"/>
              <a:t>SMEM</a:t>
            </a:r>
            <a:r>
              <a:rPr lang="zh-CN" altLang="en-US" dirty="0"/>
              <a:t>共享内存 以 </a:t>
            </a:r>
            <a:r>
              <a:rPr lang="en-US" altLang="zh-CN" dirty="0"/>
              <a:t>K</a:t>
            </a:r>
            <a:r>
              <a:rPr lang="zh-CN" altLang="en-US" dirty="0"/>
              <a:t> 维排序，线程高效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32BE94D-A800-0B45-ABEA-F18A351B9AEC}"/>
              </a:ext>
            </a:extLst>
          </p:cNvPr>
          <p:cNvSpPr/>
          <p:nvPr/>
        </p:nvSpPr>
        <p:spPr>
          <a:xfrm>
            <a:off x="9900752" y="1625812"/>
            <a:ext cx="1699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91D150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WMMA GEMM:</a:t>
            </a:r>
            <a:endParaRPr lang="en-US" altLang="zh-CN" dirty="0">
              <a:solidFill>
                <a:srgbClr val="91D150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rgbClr val="91D150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64-by-32-by-16</a:t>
            </a:r>
            <a:endParaRPr lang="zh-CN" altLang="en-US" dirty="0">
              <a:solidFill>
                <a:srgbClr val="91D150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3656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C2055A-50C9-184A-81F3-68409861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线程</a:t>
            </a:r>
            <a:r>
              <a:rPr kumimoji="1" lang="en-US" altLang="zh-CN" dirty="0"/>
              <a:t>-level</a:t>
            </a:r>
            <a:r>
              <a:rPr kumimoji="1" lang="zh-CN" altLang="en-US" dirty="0"/>
              <a:t>：</a:t>
            </a:r>
            <a:r>
              <a:rPr kumimoji="1" lang="en-US" altLang="zh-CN" dirty="0"/>
              <a:t>Tensor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Core</a:t>
            </a:r>
            <a:r>
              <a:rPr kumimoji="1" lang="zh-CN" altLang="en-US" dirty="0"/>
              <a:t>上并行执行</a:t>
            </a: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19C8A2B7-E35E-A045-9904-04C4513C3F9C}"/>
              </a:ext>
            </a:extLst>
          </p:cNvPr>
          <p:cNvSpPr txBox="1">
            <a:spLocks/>
          </p:cNvSpPr>
          <p:nvPr/>
        </p:nvSpPr>
        <p:spPr>
          <a:xfrm>
            <a:off x="623635" y="1932805"/>
            <a:ext cx="10963473" cy="187220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/>
              <a:t>Threads</a:t>
            </a:r>
            <a:r>
              <a:rPr lang="zh-CN" altLang="en-US" dirty="0"/>
              <a:t> 累积的矩阵乘</a:t>
            </a:r>
            <a:endParaRPr lang="en-US" altLang="zh-CN" dirty="0"/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 矩阵都在寄存器上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4034FDB-6002-A040-A1E4-75BE251F13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6333" y="2252836"/>
            <a:ext cx="6051456" cy="37684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777B0F2-9374-E740-96B9-3021C84456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059" y="4469059"/>
            <a:ext cx="4803970" cy="153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34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C2055A-50C9-184A-81F3-68409861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线程</a:t>
            </a:r>
            <a:r>
              <a:rPr kumimoji="1" lang="en-US" altLang="zh-CN" dirty="0"/>
              <a:t>-level</a:t>
            </a:r>
            <a:r>
              <a:rPr kumimoji="1" lang="zh-CN" altLang="en-US" dirty="0"/>
              <a:t>：</a:t>
            </a:r>
            <a:r>
              <a:rPr kumimoji="1" lang="en-US" altLang="zh-CN" dirty="0"/>
              <a:t>Tensor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Core</a:t>
            </a:r>
            <a:r>
              <a:rPr kumimoji="1" lang="zh-CN" altLang="en-US" dirty="0"/>
              <a:t>上并行执行</a:t>
            </a: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19C8A2B7-E35E-A045-9904-04C4513C3F9C}"/>
              </a:ext>
            </a:extLst>
          </p:cNvPr>
          <p:cNvSpPr txBox="1">
            <a:spLocks/>
          </p:cNvSpPr>
          <p:nvPr/>
        </p:nvSpPr>
        <p:spPr>
          <a:xfrm>
            <a:off x="623635" y="2126839"/>
            <a:ext cx="10963473" cy="187220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/>
              <a:t>Threads</a:t>
            </a:r>
            <a:r>
              <a:rPr lang="zh-CN" altLang="en-US" dirty="0"/>
              <a:t> 累积的矩阵乘</a:t>
            </a:r>
            <a:endParaRPr lang="en-US" altLang="zh-CN" dirty="0"/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 矩阵都在寄存器上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777B0F2-9374-E740-96B9-3021C84456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757" y="4431095"/>
            <a:ext cx="4803970" cy="15362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6B0860C-C976-2147-83AE-AB0B7754B5F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325" y="2132856"/>
            <a:ext cx="6235771" cy="376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0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526EAE-84B5-7447-ADE3-6F6DE770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GEMM</a:t>
            </a:r>
            <a:r>
              <a:rPr kumimoji="1" lang="zh-CN" altLang="en-US" dirty="0"/>
              <a:t>软硬件分层：每一层都进行数据复用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C04CDB-F01D-404F-BD46-ABB4035E3E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902" y="1484784"/>
            <a:ext cx="11282957" cy="408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70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526EAE-84B5-7447-ADE3-6F6DE770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GEMM</a:t>
            </a:r>
            <a:r>
              <a:rPr kumimoji="1" lang="zh-CN" altLang="en-US" dirty="0"/>
              <a:t>结束：如何把累积矩阵乘写出最终结果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73F9AE-80F3-EA4D-8B8E-5FDE00BDB9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906" y="2154055"/>
            <a:ext cx="11210950" cy="345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75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54FC323-DFE1-6847-F6FE-13BC2F87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DeepSeek</a:t>
            </a:r>
            <a:r>
              <a:rPr lang="zh-CN" altLang="en-US" dirty="0"/>
              <a:t> 开源 </a:t>
            </a:r>
            <a:r>
              <a:rPr lang="en-US" altLang="zh-CN" dirty="0"/>
              <a:t>DeepGEMM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57F8A3D-FA41-011F-CA37-7234A18B8E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日，</a:t>
            </a:r>
            <a:r>
              <a:rPr lang="en" altLang="zh-CN" dirty="0"/>
              <a:t>DeepSeek</a:t>
            </a:r>
            <a:r>
              <a:rPr lang="zh-CN" altLang="en-US" dirty="0"/>
              <a:t> 启动“开源周”，第三个开源的代码库为 </a:t>
            </a:r>
            <a:r>
              <a:rPr lang="en" altLang="zh-CN" dirty="0" err="1"/>
              <a:t>DeepGEMM</a:t>
            </a:r>
            <a:r>
              <a:rPr lang="zh-CN" altLang="en" dirty="0"/>
              <a:t>，</a:t>
            </a:r>
            <a:r>
              <a:rPr lang="zh-CN" altLang="en-US" dirty="0"/>
              <a:t>并向</a:t>
            </a:r>
            <a:r>
              <a:rPr lang="en" altLang="zh-CN" dirty="0">
                <a:hlinkClick r:id="rId2"/>
              </a:rPr>
              <a:t>CUTLASS</a:t>
            </a:r>
            <a:r>
              <a:rPr lang="zh-CN" altLang="en-US" dirty="0"/>
              <a:t>团队致敬。</a:t>
            </a:r>
            <a:r>
              <a:rPr lang="en" altLang="zh-CN" dirty="0" err="1"/>
              <a:t>DeepGEMM</a:t>
            </a:r>
            <a:r>
              <a:rPr lang="zh-CN" altLang="en-US" dirty="0"/>
              <a:t> 是一个支持 </a:t>
            </a:r>
            <a:r>
              <a:rPr lang="en" altLang="zh-CN" dirty="0"/>
              <a:t>FP8 </a:t>
            </a:r>
            <a:r>
              <a:rPr lang="zh-CN" altLang="en-US" dirty="0"/>
              <a:t>精度的高性能 </a:t>
            </a:r>
            <a:r>
              <a:rPr lang="en" altLang="zh-CN" dirty="0"/>
              <a:t>GEMM</a:t>
            </a:r>
            <a:r>
              <a:rPr lang="zh-CN" altLang="en" dirty="0"/>
              <a:t>（</a:t>
            </a:r>
            <a:r>
              <a:rPr lang="zh-CN" altLang="en-US" dirty="0"/>
              <a:t>通用矩阵乘法）库，适用于矩阵和 </a:t>
            </a:r>
            <a:r>
              <a:rPr lang="en" altLang="zh-CN" dirty="0"/>
              <a:t>MoE</a:t>
            </a:r>
            <a:r>
              <a:rPr lang="zh-CN" altLang="en" dirty="0"/>
              <a:t>（</a:t>
            </a:r>
            <a:r>
              <a:rPr lang="en" altLang="zh-CN" dirty="0"/>
              <a:t>Mixture of Experts</a:t>
            </a:r>
            <a:r>
              <a:rPr lang="zh-CN" altLang="en" dirty="0"/>
              <a:t>，</a:t>
            </a:r>
            <a:r>
              <a:rPr lang="zh-CN" altLang="en-US" dirty="0"/>
              <a:t>专家混合模型）计算。</a:t>
            </a:r>
            <a:r>
              <a:rPr lang="en" altLang="zh-CN" dirty="0" err="1"/>
              <a:t>DeepGEMM</a:t>
            </a:r>
            <a:r>
              <a:rPr lang="zh-CN" altLang="en-US" dirty="0"/>
              <a:t> 具有细粒度缩放功能，采用 </a:t>
            </a:r>
            <a:r>
              <a:rPr lang="en" altLang="zh-CN" dirty="0"/>
              <a:t>CUDA</a:t>
            </a:r>
            <a:r>
              <a:rPr lang="zh-CN" altLang="en-US" dirty="0"/>
              <a:t> 编写，使用轻量级即时  </a:t>
            </a:r>
            <a:r>
              <a:rPr lang="en" altLang="zh-CN" dirty="0">
                <a:hlinkClick r:id="rId3"/>
              </a:rPr>
              <a:t>JIT</a:t>
            </a:r>
            <a:r>
              <a:rPr lang="zh-CN" altLang="en-US" dirty="0"/>
              <a:t> </a:t>
            </a:r>
            <a:r>
              <a:rPr lang="en" altLang="zh-CN" dirty="0"/>
              <a:t> </a:t>
            </a:r>
            <a:r>
              <a:rPr lang="zh-CN" altLang="en-US" dirty="0"/>
              <a:t>模块在运行时编译所有内核。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" altLang="zh-CN" dirty="0" err="1"/>
              <a:t>Github</a:t>
            </a:r>
            <a:r>
              <a:rPr lang="en" altLang="zh-CN" dirty="0"/>
              <a:t> </a:t>
            </a:r>
            <a:r>
              <a:rPr lang="zh-CN" altLang="en" dirty="0"/>
              <a:t>开源地址</a:t>
            </a:r>
            <a:r>
              <a:rPr lang="zh-CN" altLang="en-US" dirty="0"/>
              <a:t>：</a:t>
            </a:r>
            <a:r>
              <a:rPr lang="en" altLang="zh-CN" dirty="0"/>
              <a:t> </a:t>
            </a:r>
            <a:r>
              <a:rPr lang="en" altLang="zh-CN" dirty="0">
                <a:hlinkClick r:id="rId4"/>
              </a:rPr>
              <a:t>https://github.com/deepseek-ai/DeepGEMM</a:t>
            </a:r>
            <a:endParaRPr lang="en" altLang="zh-CN" dirty="0"/>
          </a:p>
          <a:p>
            <a:r>
              <a:rPr lang="zh-CN" altLang="en" dirty="0"/>
              <a:t>本</a:t>
            </a:r>
            <a:r>
              <a:rPr lang="zh-CN" altLang="en-US" dirty="0"/>
              <a:t> </a:t>
            </a:r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：</a:t>
            </a:r>
            <a:r>
              <a:rPr lang="en" altLang="zh-CN" dirty="0">
                <a:hlinkClick r:id="rId5"/>
              </a:rPr>
              <a:t>https://github.com/chenzomi12/AIInfra/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126578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2E38E1A-2AB9-E94A-A2B2-72FC1F13D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WMMA</a:t>
            </a:r>
            <a:r>
              <a:rPr lang="zh-CN" altLang="en-US" dirty="0"/>
              <a:t> 结果回传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291B17-9BE0-CE43-809D-BF29A8C492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926" y="1988840"/>
            <a:ext cx="10850909" cy="346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34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13AF2E3-B6E6-B84E-9E8B-33C4FD589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完整 </a:t>
            </a:r>
            <a:r>
              <a:rPr lang="en-US" altLang="zh-CN" dirty="0"/>
              <a:t>GEMM</a:t>
            </a:r>
            <a:r>
              <a:rPr lang="zh-CN" altLang="en-US" dirty="0"/>
              <a:t> 计算</a:t>
            </a:r>
            <a:r>
              <a:rPr lang="en-US" altLang="zh-CN" dirty="0"/>
              <a:t>/</a:t>
            </a:r>
            <a:r>
              <a:rPr lang="zh-CN" altLang="en-US" dirty="0"/>
              <a:t>存储数据流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3113BC-C1DD-2E4E-B89E-763F1442E3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22" y="2492896"/>
            <a:ext cx="11580117" cy="298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07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DeepSeek</a:t>
            </a: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 </a:t>
            </a: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FP8</a:t>
            </a:r>
          </a:p>
        </p:txBody>
      </p:sp>
    </p:spTree>
    <p:extLst>
      <p:ext uri="{BB962C8B-B14F-4D97-AF65-F5344CB8AC3E}">
        <p14:creationId xmlns:p14="http://schemas.microsoft.com/office/powerpoint/2010/main" val="1525570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DE35A9F-F298-6975-EC4C-E16BC07AB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FP8</a:t>
            </a:r>
            <a:r>
              <a:rPr lang="zh-CN" altLang="en-US" dirty="0"/>
              <a:t> </a:t>
            </a:r>
            <a:r>
              <a:rPr lang="en-US" altLang="zh-CN" dirty="0"/>
              <a:t>GEMM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1EC4A7-7E1D-88D0-813F-C7F207379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78" y="1566218"/>
            <a:ext cx="11629006" cy="45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5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BB3A0E8-323C-F047-A660-585834CA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FP8</a:t>
            </a:r>
            <a:r>
              <a:rPr lang="zh-CN" altLang="en-US" dirty="0"/>
              <a:t> </a:t>
            </a:r>
            <a:r>
              <a:rPr lang="en-US" altLang="zh-CN" dirty="0"/>
              <a:t>GEMM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66C78D-2E77-3D72-5A72-CB139DF12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52" y="1111979"/>
            <a:ext cx="10231457" cy="537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11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DeepGEMM</a:t>
            </a:r>
          </a:p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Before</a:t>
            </a: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 </a:t>
            </a: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&amp;</a:t>
            </a: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 </a:t>
            </a: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610749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BB3A0E8-323C-F047-A660-585834CA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XCCL</a:t>
            </a:r>
            <a:r>
              <a:rPr lang="zh-CN" altLang="en-US" dirty="0"/>
              <a:t> 在 </a:t>
            </a:r>
            <a:r>
              <a:rPr lang="en-US" altLang="zh-CN" dirty="0"/>
              <a:t>AI</a:t>
            </a:r>
            <a:r>
              <a:rPr lang="zh-CN" altLang="en-US" dirty="0"/>
              <a:t> 系统中的位置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E52C4F9-2250-CFC1-2547-B089DD9C0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06" y="1335639"/>
            <a:ext cx="5748775" cy="4875543"/>
          </a:xfrm>
          <a:prstGeom prst="rect">
            <a:avLst/>
          </a:prstGeom>
        </p:spPr>
      </p:pic>
      <p:sp>
        <p:nvSpPr>
          <p:cNvPr id="4" name="右箭头 3">
            <a:extLst>
              <a:ext uri="{FF2B5EF4-FFF2-40B4-BE49-F238E27FC236}">
                <a16:creationId xmlns:a16="http://schemas.microsoft.com/office/drawing/2014/main" id="{5BB0F3E1-CA00-F3A2-D6D1-0915AFD36B2E}"/>
              </a:ext>
            </a:extLst>
          </p:cNvPr>
          <p:cNvSpPr/>
          <p:nvPr/>
        </p:nvSpPr>
        <p:spPr>
          <a:xfrm>
            <a:off x="6171182" y="3270227"/>
            <a:ext cx="788276" cy="10063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B6A8A4-EC99-B1B8-3CF1-627BB0C9A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059" y="1335639"/>
            <a:ext cx="4711812" cy="487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33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3370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7ECFC7C-B4F4-FCEF-CD20-1255D49DA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DeepSeek</a:t>
            </a:r>
            <a:r>
              <a:rPr lang="zh-CN" altLang="en-US" dirty="0"/>
              <a:t> 开源 </a:t>
            </a:r>
            <a:r>
              <a:rPr lang="en-US" altLang="zh-CN" dirty="0"/>
              <a:t>DeepEP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A13E0F-59D2-8884-E124-906500332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b="1" dirty="0"/>
              <a:t>FP8</a:t>
            </a:r>
            <a:r>
              <a:rPr lang="zh-CN" altLang="en-US" b="1" dirty="0"/>
              <a:t>优化：</a:t>
            </a:r>
            <a:endParaRPr lang="en-US" altLang="zh-CN" b="1" dirty="0"/>
          </a:p>
          <a:p>
            <a:pPr lvl="1"/>
            <a:r>
              <a:rPr lang="zh-CN" altLang="en-US" dirty="0"/>
              <a:t>采用 </a:t>
            </a:r>
            <a:r>
              <a:rPr lang="en" altLang="zh-CN" dirty="0"/>
              <a:t>FP8</a:t>
            </a:r>
            <a:r>
              <a:rPr lang="zh-CN" altLang="en-US" dirty="0"/>
              <a:t> 低精度计算，提升计算效率和内存利用率。在 </a:t>
            </a:r>
            <a:r>
              <a:rPr lang="en" altLang="zh-CN" dirty="0"/>
              <a:t>NVIDIA Hopper</a:t>
            </a:r>
            <a:r>
              <a:rPr lang="zh-CN" altLang="en-US" dirty="0"/>
              <a:t> 架构最高计算性能可达 </a:t>
            </a:r>
            <a:r>
              <a:rPr lang="en-US" altLang="zh-CN" dirty="0"/>
              <a:t>1350+ </a:t>
            </a:r>
            <a:r>
              <a:rPr lang="en" altLang="zh-CN" dirty="0"/>
              <a:t>TFLOPS</a:t>
            </a:r>
            <a:r>
              <a:rPr lang="zh-CN" altLang="en" dirty="0"/>
              <a:t>（</a:t>
            </a:r>
            <a:r>
              <a:rPr lang="zh-CN" altLang="en-US" dirty="0"/>
              <a:t>每秒</a:t>
            </a:r>
            <a:r>
              <a:rPr lang="en-US" altLang="zh-CN" dirty="0"/>
              <a:t>1350</a:t>
            </a:r>
            <a:r>
              <a:rPr lang="zh-CN" altLang="en-US" dirty="0"/>
              <a:t>万亿次浮点运算）。</a:t>
            </a:r>
          </a:p>
          <a:p>
            <a:r>
              <a:rPr lang="zh-CN" altLang="en-US" b="1" dirty="0"/>
              <a:t>即时编译 </a:t>
            </a:r>
            <a:r>
              <a:rPr lang="en" altLang="zh-CN" b="1" dirty="0"/>
              <a:t>JIT </a:t>
            </a:r>
            <a:r>
              <a:rPr lang="zh-CN" altLang="en" b="1" dirty="0"/>
              <a:t>：</a:t>
            </a:r>
            <a:endParaRPr lang="en-US" altLang="zh-CN" b="1" dirty="0"/>
          </a:p>
          <a:p>
            <a:pPr lvl="1"/>
            <a:r>
              <a:rPr lang="zh-CN" altLang="en-US" dirty="0"/>
              <a:t>采用轻量级即时编译技术，运行时动态生成优化代码，无需预编译，适应不同硬件和矩阵形状。</a:t>
            </a:r>
          </a:p>
          <a:p>
            <a:r>
              <a:rPr lang="zh-CN" altLang="en-US" b="1" dirty="0"/>
              <a:t>内存带宽优化：</a:t>
            </a:r>
            <a:endParaRPr lang="en-US" altLang="zh-CN" b="1" dirty="0"/>
          </a:p>
          <a:p>
            <a:pPr lvl="1"/>
            <a:r>
              <a:rPr lang="zh-CN" altLang="en-US" dirty="0"/>
              <a:t>利用 </a:t>
            </a:r>
            <a:r>
              <a:rPr lang="en" altLang="zh-CN" dirty="0"/>
              <a:t>Hopper </a:t>
            </a:r>
            <a:r>
              <a:rPr lang="zh-CN" altLang="en-US" dirty="0"/>
              <a:t>架构的 </a:t>
            </a:r>
            <a:r>
              <a:rPr lang="en" altLang="zh-CN" dirty="0"/>
              <a:t>Tensor Memory Accelerator</a:t>
            </a:r>
            <a:r>
              <a:rPr lang="zh-CN" altLang="en" dirty="0"/>
              <a:t>（</a:t>
            </a:r>
            <a:r>
              <a:rPr lang="en" altLang="zh-CN" dirty="0"/>
              <a:t>TMA</a:t>
            </a:r>
            <a:r>
              <a:rPr lang="zh-CN" altLang="en" dirty="0"/>
              <a:t>）</a:t>
            </a:r>
            <a:r>
              <a:rPr lang="zh-CN" altLang="en-US" dirty="0"/>
              <a:t>特性，显著提升数据传输效率。</a:t>
            </a:r>
            <a:endParaRPr lang="en-US" altLang="zh-CN" dirty="0"/>
          </a:p>
          <a:p>
            <a:r>
              <a:rPr lang="zh-CN" altLang="en-US" b="1" dirty="0"/>
              <a:t>支持多种矩阵布局：</a:t>
            </a:r>
            <a:endParaRPr lang="en-US" altLang="zh-CN" b="1" dirty="0"/>
          </a:p>
          <a:p>
            <a:pPr lvl="1"/>
            <a:r>
              <a:rPr lang="zh-CN" altLang="en-US" dirty="0"/>
              <a:t>支持标准矩阵乘法以及 </a:t>
            </a:r>
            <a:r>
              <a:rPr lang="en" altLang="zh-CN" dirty="0"/>
              <a:t>MoE </a:t>
            </a:r>
            <a:r>
              <a:rPr lang="zh-CN" altLang="en-US" dirty="0"/>
              <a:t>两种特殊排列（连续布局和掩码布局），适用于训练、批量推理和实时推理。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1474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视频目录大纲（上）</a:t>
            </a:r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457200" indent="-457200" algn="l">
              <a:buFont typeface="+mj-lt"/>
              <a:buAutoNum type="arabicPeriod"/>
            </a:pP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NV</a:t>
            </a:r>
            <a:r>
              <a:rPr lang="zh-CN" altLang="en-US" sz="2800" dirty="0"/>
              <a:t> </a:t>
            </a:r>
            <a:r>
              <a:rPr lang="en-US" altLang="zh-CN" sz="2800" dirty="0"/>
              <a:t>Hopper </a:t>
            </a:r>
            <a:r>
              <a:rPr lang="zh-CN" altLang="en-US" sz="2800" dirty="0"/>
              <a:t>架构特性：</a:t>
            </a:r>
            <a:r>
              <a:rPr lang="en-US" altLang="zh-CN" sz="2800" dirty="0"/>
              <a:t>TMA</a:t>
            </a:r>
            <a:r>
              <a:rPr lang="zh-CN" altLang="en-US" sz="2800" dirty="0"/>
              <a:t> 与 </a:t>
            </a:r>
            <a:r>
              <a:rPr lang="en-US" altLang="zh-CN" sz="2800" dirty="0"/>
              <a:t>Wrap</a:t>
            </a:r>
            <a:r>
              <a:rPr lang="zh-CN" altLang="en-US" sz="2800" dirty="0"/>
              <a:t> </a:t>
            </a:r>
            <a:r>
              <a:rPr lang="en-US" altLang="zh-CN" sz="2800" dirty="0"/>
              <a:t>Group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800" dirty="0"/>
              <a:t>计算模式：</a:t>
            </a:r>
            <a:r>
              <a:rPr lang="en" altLang="zh-CN" sz="2800" dirty="0"/>
              <a:t> </a:t>
            </a:r>
            <a:r>
              <a:rPr lang="zh-CN" altLang="en" sz="2800" dirty="0"/>
              <a:t>核心</a:t>
            </a:r>
            <a:r>
              <a:rPr lang="zh-CN" altLang="en-US" sz="2800" dirty="0"/>
              <a:t>计算 </a:t>
            </a:r>
            <a:r>
              <a:rPr lang="en-US" altLang="zh-CN" sz="2800" dirty="0"/>
              <a:t>&amp;</a:t>
            </a:r>
            <a:r>
              <a:rPr lang="zh-CN" altLang="en-US" sz="2800" dirty="0"/>
              <a:t> </a:t>
            </a:r>
            <a:r>
              <a:rPr lang="en" altLang="zh-CN" sz="2800" dirty="0"/>
              <a:t>dense</a:t>
            </a:r>
            <a:r>
              <a:rPr lang="zh-CN" altLang="en-US" sz="2800" dirty="0"/>
              <a:t> </a:t>
            </a:r>
            <a:r>
              <a:rPr lang="en-US" altLang="zh-CN" sz="2800" dirty="0"/>
              <a:t>&amp;</a:t>
            </a:r>
            <a:r>
              <a:rPr lang="zh-CN" altLang="en-US" sz="2800" dirty="0"/>
              <a:t> </a:t>
            </a:r>
            <a:r>
              <a:rPr lang="en" altLang="zh-CN" sz="2800" dirty="0"/>
              <a:t>Grouped</a:t>
            </a:r>
            <a:r>
              <a:rPr lang="zh-CN" altLang="en-US" sz="2800" dirty="0"/>
              <a:t> </a:t>
            </a:r>
            <a:r>
              <a:rPr lang="en-US" altLang="zh-CN" sz="2800" dirty="0"/>
              <a:t>&amp;</a:t>
            </a:r>
            <a:r>
              <a:rPr lang="zh-CN" altLang="en-US" sz="2800" dirty="0"/>
              <a:t> </a:t>
            </a:r>
            <a:r>
              <a:rPr lang="en" altLang="zh-CN" sz="2800" dirty="0"/>
              <a:t>masked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DeepSeek</a:t>
            </a:r>
            <a:r>
              <a:rPr lang="zh-CN" altLang="en-US" sz="2800" dirty="0"/>
              <a:t> </a:t>
            </a:r>
            <a:r>
              <a:rPr lang="en-US" altLang="zh-CN" sz="2800" dirty="0"/>
              <a:t>FP8</a:t>
            </a:r>
            <a:r>
              <a:rPr lang="zh-CN" altLang="en-US" sz="2800" dirty="0"/>
              <a:t>：量化原理与分级量化</a:t>
            </a:r>
            <a:endParaRPr lang="en-US" altLang="zh-CN" sz="28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/>
              <a:t>DeepGEMM</a:t>
            </a:r>
            <a:r>
              <a:rPr lang="zh-CN" altLang="en-US" sz="2800" dirty="0"/>
              <a:t> 之前是怎么用的？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06277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视频目录大纲（下）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457200" indent="-457200" algn="l">
              <a:buFont typeface="+mj-lt"/>
              <a:buAutoNum type="arabicPeriod"/>
            </a:pPr>
            <a:endParaRPr lang="en-US" altLang="zh-CN" sz="28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/>
              <a:t>DeepGEMM</a:t>
            </a:r>
            <a:r>
              <a:rPr lang="zh-CN" altLang="en-US" sz="2800" dirty="0"/>
              <a:t> 计算模式回顾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DeepGEMM</a:t>
            </a:r>
            <a:r>
              <a:rPr lang="zh-CN" altLang="en-US" sz="2800" dirty="0"/>
              <a:t>：项目基本介绍</a:t>
            </a:r>
            <a:endParaRPr lang="en-US" altLang="zh-CN" sz="28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/>
              <a:t>DeepGEMM</a:t>
            </a:r>
            <a:r>
              <a:rPr lang="zh-CN" altLang="en-US" sz="2800" dirty="0"/>
              <a:t>：核心代码理解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DeepGEMM</a:t>
            </a:r>
            <a:r>
              <a:rPr lang="zh-CN" altLang="en-US" sz="2800" dirty="0"/>
              <a:t>：代码注释与走读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思考与小结</a:t>
            </a:r>
            <a:endParaRPr lang="en-US" altLang="zh-CN" sz="28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184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NV</a:t>
            </a: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 </a:t>
            </a: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Hopper</a:t>
            </a:r>
          </a:p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TMA</a:t>
            </a: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 </a:t>
            </a: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&amp;</a:t>
            </a: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 </a:t>
            </a: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WG</a:t>
            </a:r>
          </a:p>
        </p:txBody>
      </p:sp>
    </p:spTree>
    <p:extLst>
      <p:ext uri="{BB962C8B-B14F-4D97-AF65-F5344CB8AC3E}">
        <p14:creationId xmlns:p14="http://schemas.microsoft.com/office/powerpoint/2010/main" val="706274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85F68A-AC36-6041-8716-A68842F2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第三代 </a:t>
            </a:r>
            <a:r>
              <a:rPr lang="en-US" altLang="zh-CN" sz="32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Tensor Core</a:t>
            </a:r>
            <a:r>
              <a:rPr lang="zh-CN" altLang="en-US" sz="32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 </a:t>
            </a:r>
            <a:r>
              <a:rPr lang="en-US" altLang="zh-CN" sz="32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(Ampere)</a:t>
            </a:r>
            <a:endParaRPr lang="zh-CN" altLang="en-US" sz="3200" dirty="0">
              <a:latin typeface="Futura-Medium" panose="020B0602020204020303" pitchFamily="34" charset="-79"/>
              <a:cs typeface="Futura-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F8331E-94EA-5E45-B7C3-AED55C5C8E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43" y="1484784"/>
            <a:ext cx="11404675" cy="487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0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6FFB6-F948-4D4C-AE3C-622536A9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2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第三代 </a:t>
            </a:r>
            <a:r>
              <a:rPr lang="en-US" altLang="zh-CN" sz="32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Tensor Core</a:t>
            </a:r>
            <a:r>
              <a:rPr lang="zh-CN" altLang="en-US" sz="32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 </a:t>
            </a:r>
            <a:r>
              <a:rPr lang="en-US" altLang="zh-CN" sz="32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(Ampere)</a:t>
            </a:r>
            <a:endParaRPr kumimoji="1" lang="zh-CN" altLang="en-US" sz="3200" dirty="0">
              <a:latin typeface="Futura-Medium" panose="020B0602020204020303" pitchFamily="34" charset="-79"/>
              <a:cs typeface="Futura-Medium" panose="020B0602020204020303" pitchFamily="34" charset="-79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4A380D-470D-DE4D-9484-81E5E415B46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890469" y="1412776"/>
            <a:ext cx="4408608" cy="4955577"/>
          </a:xfrm>
        </p:spPr>
        <p:txBody>
          <a:bodyPr anchor="ctr"/>
          <a:lstStyle/>
          <a:p>
            <a:r>
              <a:rPr lang="en-US" altLang="zh-CN" dirty="0">
                <a:latin typeface="Lexend" pitchFamily="2" charset="0"/>
              </a:rPr>
              <a:t>Ampere</a:t>
            </a:r>
            <a:r>
              <a:rPr lang="zh-CN" altLang="en-US" dirty="0">
                <a:latin typeface="Lexend" pitchFamily="2" charset="0"/>
              </a:rPr>
              <a:t>架构的 </a:t>
            </a:r>
            <a:r>
              <a:rPr lang="en-US" altLang="zh-CN" dirty="0">
                <a:latin typeface="Lexend" pitchFamily="2" charset="0"/>
              </a:rPr>
              <a:t>Tensor Core</a:t>
            </a:r>
            <a:r>
              <a:rPr lang="zh-CN" altLang="en-US" dirty="0">
                <a:latin typeface="Lexend" pitchFamily="2" charset="0"/>
              </a:rPr>
              <a:t> 一个 </a:t>
            </a:r>
            <a:r>
              <a:rPr lang="en-US" altLang="zh-CN" dirty="0">
                <a:latin typeface="Lexend" pitchFamily="2" charset="0"/>
              </a:rPr>
              <a:t>warp</a:t>
            </a:r>
            <a:r>
              <a:rPr lang="zh-CN" altLang="en-US" dirty="0">
                <a:latin typeface="Lexend" pitchFamily="2" charset="0"/>
              </a:rPr>
              <a:t> 中 </a:t>
            </a:r>
            <a:r>
              <a:rPr lang="en-US" altLang="zh-CN" dirty="0">
                <a:latin typeface="Lexend" pitchFamily="2" charset="0"/>
              </a:rPr>
              <a:t>32</a:t>
            </a:r>
            <a:r>
              <a:rPr lang="zh-CN" altLang="en-US" dirty="0">
                <a:latin typeface="Lexend" pitchFamily="2" charset="0"/>
              </a:rPr>
              <a:t> 个线程间共享数据，而 </a:t>
            </a:r>
            <a:r>
              <a:rPr lang="en-US" altLang="zh-CN" dirty="0">
                <a:latin typeface="Lexend" pitchFamily="2" charset="0"/>
              </a:rPr>
              <a:t>Volta</a:t>
            </a:r>
            <a:r>
              <a:rPr lang="zh-CN" altLang="en-US" dirty="0">
                <a:latin typeface="Lexend" pitchFamily="2" charset="0"/>
              </a:rPr>
              <a:t> 架构 </a:t>
            </a:r>
            <a:r>
              <a:rPr lang="en-US" altLang="zh-CN" dirty="0">
                <a:latin typeface="Lexend" pitchFamily="2" charset="0"/>
              </a:rPr>
              <a:t>Tensor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-US" altLang="zh-CN" dirty="0">
                <a:latin typeface="Lexend" pitchFamily="2" charset="0"/>
              </a:rPr>
              <a:t>Core</a:t>
            </a:r>
            <a:r>
              <a:rPr lang="zh-CN" altLang="en-US" dirty="0">
                <a:latin typeface="Lexend" pitchFamily="2" charset="0"/>
              </a:rPr>
              <a:t> 只有</a:t>
            </a:r>
            <a:r>
              <a:rPr lang="en-US" altLang="zh-CN" dirty="0">
                <a:latin typeface="Lexend" pitchFamily="2" charset="0"/>
              </a:rPr>
              <a:t>8</a:t>
            </a:r>
            <a:r>
              <a:rPr lang="zh-CN" altLang="en-US" dirty="0">
                <a:latin typeface="Lexend" pitchFamily="2" charset="0"/>
              </a:rPr>
              <a:t>个线程；</a:t>
            </a:r>
            <a:endParaRPr lang="en-US" altLang="zh-CN" dirty="0">
              <a:latin typeface="Lexend" pitchFamily="2" charset="0"/>
            </a:endParaRPr>
          </a:p>
          <a:p>
            <a:endParaRPr lang="en-US" altLang="zh-CN" dirty="0">
              <a:latin typeface="Lexend" pitchFamily="2" charset="0"/>
            </a:endParaRPr>
          </a:p>
          <a:p>
            <a:r>
              <a:rPr lang="zh-CN" altLang="en-US" dirty="0">
                <a:latin typeface="Lexend" pitchFamily="2" charset="0"/>
              </a:rPr>
              <a:t>可以更好地在线程间减少矩阵的数据搬运。</a:t>
            </a:r>
            <a:endParaRPr lang="en-US" altLang="zh-CN" dirty="0">
              <a:latin typeface="Lexend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2C4EDE-CEB2-7D4F-89AA-78E4ECAF2E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757" y="1495552"/>
            <a:ext cx="1256087" cy="48728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A9A072-2A7A-504F-AD22-58F3973BB0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2524" y="1495552"/>
            <a:ext cx="4118161" cy="487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97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30999</TotalTime>
  <Words>1249</Words>
  <Application>Microsoft Macintosh PowerPoint</Application>
  <PresentationFormat>自定义</PresentationFormat>
  <Paragraphs>118</Paragraphs>
  <Slides>37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37</vt:i4>
      </vt:variant>
    </vt:vector>
  </HeadingPairs>
  <TitlesOfParts>
    <vt:vector size="54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Cambria Math</vt:lpstr>
      <vt:lpstr>FUTURA MEDIUM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PowerPoint 演示文稿</vt:lpstr>
      <vt:lpstr>DeepSeek 开源 DeepGEMM</vt:lpstr>
      <vt:lpstr>DeepSeek 开源 DeepEP</vt:lpstr>
      <vt:lpstr>视频目录大纲（上）</vt:lpstr>
      <vt:lpstr>视频目录大纲（下）</vt:lpstr>
      <vt:lpstr>PowerPoint 演示文稿</vt:lpstr>
      <vt:lpstr>第三代 Tensor Core (Ampere)</vt:lpstr>
      <vt:lpstr>第三代 Tensor Core (Ampere)</vt:lpstr>
      <vt:lpstr>第三代 Tensor Core (Ampere)</vt:lpstr>
      <vt:lpstr>第三代 Tensor Core (Ampere)</vt:lpstr>
      <vt:lpstr>第四代 Tensor Core (Hopper)</vt:lpstr>
      <vt:lpstr>第四代 Tensor Core (Hopper)</vt:lpstr>
      <vt:lpstr>Hopper 赫柏架构</vt:lpstr>
      <vt:lpstr>Hopper 赫柏架构</vt:lpstr>
      <vt:lpstr>第四代 Tensor Core (Hopper)</vt:lpstr>
      <vt:lpstr>第四代 Tensor Core (Hopper)</vt:lpstr>
      <vt:lpstr>第四代 Tensor Core (Hopper)</vt:lpstr>
      <vt:lpstr>第四代 Tensor Core (Hopper)</vt:lpstr>
      <vt:lpstr>PowerPoint 演示文稿</vt:lpstr>
      <vt:lpstr>软件设计目标：匹配硬件计算和存储分层结构</vt:lpstr>
      <vt:lpstr>通用的矩阵乘：一次计算一个矩阵块</vt:lpstr>
      <vt:lpstr>CUDA中的GEMM：在CUDA线程块中并行</vt:lpstr>
      <vt:lpstr>线程块：CUDA线程块内的并行性</vt:lpstr>
      <vt:lpstr>Warp-level 的矩阵乘</vt:lpstr>
      <vt:lpstr>线程-level：Tensor Core上并行执行</vt:lpstr>
      <vt:lpstr>线程-level：Tensor Core上并行执行</vt:lpstr>
      <vt:lpstr>GEMM软硬件分层：每一层都进行数据复用</vt:lpstr>
      <vt:lpstr>GEMM结束：如何把累积矩阵乘写出最终结果</vt:lpstr>
      <vt:lpstr>WMMA 结果回传</vt:lpstr>
      <vt:lpstr>完整 GEMM 计算/存储数据流</vt:lpstr>
      <vt:lpstr>PowerPoint 演示文稿</vt:lpstr>
      <vt:lpstr>Linear FP8 GEMM</vt:lpstr>
      <vt:lpstr>Linear FP8 GEMM</vt:lpstr>
      <vt:lpstr>PowerPoint 演示文稿</vt:lpstr>
      <vt:lpstr>XCCL 在 AI 系统中的位置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10419</cp:revision>
  <cp:lastPrinted>2023-09-08T09:14:01Z</cp:lastPrinted>
  <dcterms:created xsi:type="dcterms:W3CDTF">2020-08-28T08:44:19Z</dcterms:created>
  <dcterms:modified xsi:type="dcterms:W3CDTF">2025-03-04T02:41:16Z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